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68" r:id="rId2"/>
    <p:sldId id="336" r:id="rId3"/>
    <p:sldId id="319" r:id="rId4"/>
    <p:sldId id="398" r:id="rId5"/>
    <p:sldId id="399" r:id="rId6"/>
    <p:sldId id="397" r:id="rId7"/>
    <p:sldId id="306" r:id="rId8"/>
    <p:sldId id="292" r:id="rId9"/>
    <p:sldId id="293" r:id="rId10"/>
    <p:sldId id="396" r:id="rId11"/>
    <p:sldId id="403" r:id="rId12"/>
    <p:sldId id="298" r:id="rId13"/>
    <p:sldId id="337" r:id="rId14"/>
    <p:sldId id="258" r:id="rId15"/>
    <p:sldId id="261" r:id="rId16"/>
    <p:sldId id="262" r:id="rId17"/>
    <p:sldId id="277" r:id="rId18"/>
    <p:sldId id="278" r:id="rId19"/>
    <p:sldId id="264" r:id="rId20"/>
    <p:sldId id="265" r:id="rId21"/>
    <p:sldId id="308" r:id="rId22"/>
    <p:sldId id="310" r:id="rId23"/>
    <p:sldId id="379" r:id="rId24"/>
    <p:sldId id="380" r:id="rId25"/>
    <p:sldId id="381" r:id="rId26"/>
    <p:sldId id="382" r:id="rId27"/>
    <p:sldId id="383" r:id="rId28"/>
    <p:sldId id="384" r:id="rId29"/>
    <p:sldId id="393" r:id="rId30"/>
    <p:sldId id="400" r:id="rId31"/>
    <p:sldId id="391" r:id="rId32"/>
    <p:sldId id="401" r:id="rId33"/>
    <p:sldId id="402" r:id="rId34"/>
    <p:sldId id="405" r:id="rId35"/>
    <p:sldId id="406" r:id="rId36"/>
    <p:sldId id="404" r:id="rId37"/>
    <p:sldId id="304" r:id="rId3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100283543374412E-2"/>
          <c:y val="0.1014080532723263"/>
          <c:w val="0.66828053331375881"/>
          <c:h val="0.78366709881801622"/>
        </c:manualLayout>
      </c:layout>
      <c:pie3DChart>
        <c:varyColors val="1"/>
        <c:ser>
          <c:idx val="0"/>
          <c:order val="0"/>
          <c:explosion val="25"/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2000" b="1"/>
                      <a:t>15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159619112946636E-2"/>
                  <c:y val="-3.2751559627572334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/>
                      <a:t>4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2000" b="1"/>
                      <a:t>37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2000" b="1"/>
                      <a:t>78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1365686820907819E-2"/>
                  <c:y val="-2.2046617875140603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/>
                      <a:t>10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8.021322383129445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/>
                      <a:t>3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0.1217891640065639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/>
                      <a:t>4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sz="2000" b="1"/>
                      <a:t>47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2000" b="1"/>
                      <a:t>2</a:t>
                    </a:r>
                    <a:r>
                      <a:rPr lang="en-US" sz="20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7.1931253602374109E-3"/>
                  <c:y val="-2.26740613742561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Лист1!$B$3:$B$12</c:f>
              <c:strCache>
                <c:ptCount val="10"/>
                <c:pt idx="0">
                  <c:v>Англ.яз.</c:v>
                </c:pt>
                <c:pt idx="1">
                  <c:v>Химия</c:v>
                </c:pt>
                <c:pt idx="2">
                  <c:v>Информ</c:v>
                </c:pt>
                <c:pt idx="3">
                  <c:v>Общество</c:v>
                </c:pt>
                <c:pt idx="4">
                  <c:v>Биология</c:v>
                </c:pt>
                <c:pt idx="5">
                  <c:v>Физика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Биология</c:v>
                </c:pt>
                <c:pt idx="9">
                  <c:v>Литература</c:v>
                </c:pt>
              </c:strCache>
            </c:strRef>
          </c:cat>
          <c:val>
            <c:numRef>
              <c:f>Лист1!$C$3:$C$12</c:f>
              <c:numCache>
                <c:formatCode>0.00%</c:formatCode>
                <c:ptCount val="10"/>
                <c:pt idx="0">
                  <c:v>0.15</c:v>
                </c:pt>
                <c:pt idx="1">
                  <c:v>0.04</c:v>
                </c:pt>
                <c:pt idx="2">
                  <c:v>0.37</c:v>
                </c:pt>
                <c:pt idx="3">
                  <c:v>0.78</c:v>
                </c:pt>
                <c:pt idx="4">
                  <c:v>0.1</c:v>
                </c:pt>
                <c:pt idx="5">
                  <c:v>0.03</c:v>
                </c:pt>
                <c:pt idx="6">
                  <c:v>0.04</c:v>
                </c:pt>
                <c:pt idx="7">
                  <c:v>0.47</c:v>
                </c:pt>
                <c:pt idx="8">
                  <c:v>0.02</c:v>
                </c:pt>
                <c:pt idx="9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009142146599093"/>
          <c:y val="2.6467185275628757E-2"/>
          <c:w val="0.25973342705511354"/>
          <c:h val="0.90018657290308501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2400" b="1"/>
                      <a:t>15,7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2400" b="1"/>
                      <a:t>5,2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2400" b="1"/>
                      <a:t>10,5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2400" b="1"/>
                      <a:t>31,5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sz="2400" b="1"/>
                      <a:t>5,2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 sz="2400" b="1"/>
                      <a:t>57,9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ru-RU" sz="2400" b="1"/>
                      <a:t>10,5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ru-RU" sz="2400" b="1"/>
                      <a:t>31,5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2400" b="1"/>
                      <a:t>26,3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ru-RU" sz="2400" b="1"/>
                      <a:t>15,7</a:t>
                    </a:r>
                    <a:r>
                      <a:rPr lang="en-US" sz="2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Лист1!$B$22:$B$31</c:f>
              <c:strCache>
                <c:ptCount val="10"/>
                <c:pt idx="0">
                  <c:v>Химия</c:v>
                </c:pt>
                <c:pt idx="1">
                  <c:v>География</c:v>
                </c:pt>
                <c:pt idx="2">
                  <c:v>Литература</c:v>
                </c:pt>
                <c:pt idx="3">
                  <c:v>Мат.(П)</c:v>
                </c:pt>
                <c:pt idx="4">
                  <c:v>Физика</c:v>
                </c:pt>
                <c:pt idx="5">
                  <c:v>Общество</c:v>
                </c:pt>
                <c:pt idx="6">
                  <c:v>Информ.</c:v>
                </c:pt>
                <c:pt idx="7">
                  <c:v>Англ.яз.</c:v>
                </c:pt>
                <c:pt idx="8">
                  <c:v>История</c:v>
                </c:pt>
                <c:pt idx="9">
                  <c:v>Биология</c:v>
                </c:pt>
              </c:strCache>
            </c:strRef>
          </c:cat>
          <c:val>
            <c:numRef>
              <c:f>Лист1!$C$22:$C$31</c:f>
              <c:numCache>
                <c:formatCode>General</c:formatCode>
                <c:ptCount val="10"/>
                <c:pt idx="0">
                  <c:v>75</c:v>
                </c:pt>
                <c:pt idx="1">
                  <c:v>62</c:v>
                </c:pt>
                <c:pt idx="2">
                  <c:v>78</c:v>
                </c:pt>
                <c:pt idx="3">
                  <c:v>71</c:v>
                </c:pt>
                <c:pt idx="4">
                  <c:v>54</c:v>
                </c:pt>
                <c:pt idx="5">
                  <c:v>75</c:v>
                </c:pt>
                <c:pt idx="6">
                  <c:v>72</c:v>
                </c:pt>
                <c:pt idx="7">
                  <c:v>65</c:v>
                </c:pt>
                <c:pt idx="8">
                  <c:v>64</c:v>
                </c:pt>
                <c:pt idx="9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Лист1!$B$22:$B$31</c:f>
              <c:strCache>
                <c:ptCount val="10"/>
                <c:pt idx="0">
                  <c:v>Химия</c:v>
                </c:pt>
                <c:pt idx="1">
                  <c:v>География</c:v>
                </c:pt>
                <c:pt idx="2">
                  <c:v>Литература</c:v>
                </c:pt>
                <c:pt idx="3">
                  <c:v>Мат.(П)</c:v>
                </c:pt>
                <c:pt idx="4">
                  <c:v>Физика</c:v>
                </c:pt>
                <c:pt idx="5">
                  <c:v>Общество</c:v>
                </c:pt>
                <c:pt idx="6">
                  <c:v>Информ.</c:v>
                </c:pt>
                <c:pt idx="7">
                  <c:v>Англ.яз.</c:v>
                </c:pt>
                <c:pt idx="8">
                  <c:v>История</c:v>
                </c:pt>
                <c:pt idx="9">
                  <c:v>Биология</c:v>
                </c:pt>
              </c:strCache>
            </c:strRef>
          </c:cat>
          <c:val>
            <c:numRef>
              <c:f>Лист1!$C$22:$C$31</c:f>
              <c:numCache>
                <c:formatCode>General</c:formatCode>
                <c:ptCount val="10"/>
                <c:pt idx="0">
                  <c:v>75</c:v>
                </c:pt>
                <c:pt idx="1">
                  <c:v>62</c:v>
                </c:pt>
                <c:pt idx="2">
                  <c:v>78</c:v>
                </c:pt>
                <c:pt idx="3">
                  <c:v>71</c:v>
                </c:pt>
                <c:pt idx="4">
                  <c:v>54</c:v>
                </c:pt>
                <c:pt idx="5">
                  <c:v>75</c:v>
                </c:pt>
                <c:pt idx="6">
                  <c:v>72</c:v>
                </c:pt>
                <c:pt idx="7">
                  <c:v>65</c:v>
                </c:pt>
                <c:pt idx="8">
                  <c:v>64</c:v>
                </c:pt>
                <c:pt idx="9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6528648"/>
        <c:axId val="286523944"/>
        <c:axId val="0"/>
      </c:bar3DChart>
      <c:catAx>
        <c:axId val="286528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6523944"/>
        <c:crosses val="autoZero"/>
        <c:auto val="1"/>
        <c:lblAlgn val="ctr"/>
        <c:lblOffset val="100"/>
        <c:noMultiLvlLbl val="0"/>
      </c:catAx>
      <c:valAx>
        <c:axId val="2865239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86528648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4">
        <a:lumMod val="60000"/>
        <a:lumOff val="40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84545-D1DA-4AD7-9F65-FEA7AFDF93D6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6AEA4-815E-4EE3-A694-A7F51633A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0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68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68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>
                <a:solidFill>
                  <a:prstClr val="black"/>
                </a:solidFill>
              </a:rPr>
              <a:pPr/>
              <a:t>36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47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79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6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2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6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99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87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3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4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5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E9B6-10F5-4B9C-A2A8-11A02ECBF525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0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142" y="1196751"/>
            <a:ext cx="9010678" cy="33547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ГОСУДАРСТВЕННАЯ ИТОГОВАЯ</a:t>
            </a:r>
          </a:p>
          <a:p>
            <a:pPr algn="ctr"/>
            <a:r>
              <a:rPr lang="ru-RU" sz="4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АТТЕСТАЦИЯ </a:t>
            </a:r>
            <a:r>
              <a:rPr lang="ru-RU" sz="4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4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algn="ctr"/>
            <a:endParaRPr lang="ru-RU" sz="2400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«Гимназия № 95»</a:t>
            </a:r>
          </a:p>
        </p:txBody>
      </p:sp>
    </p:spTree>
    <p:extLst>
      <p:ext uri="{BB962C8B-B14F-4D97-AF65-F5344CB8AC3E}">
        <p14:creationId xmlns:p14="http://schemas.microsoft.com/office/powerpoint/2010/main" val="30194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  <a:solidFill>
            <a:schemeClr val="bg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Математика (базовый уровень)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10325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76484"/>
              </p:ext>
            </p:extLst>
          </p:nvPr>
        </p:nvGraphicFramePr>
        <p:xfrm>
          <a:off x="827584" y="2636912"/>
          <a:ext cx="7416825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Количество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Количество сдававших ЕГЭ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Средний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 smtClean="0"/>
                        <a:t>19</a:t>
                      </a:r>
                      <a:endParaRPr lang="ru-RU" sz="36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 smtClean="0"/>
                        <a:t>13</a:t>
                      </a:r>
                      <a:endParaRPr lang="ru-RU" sz="36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8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107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(профильный уровень)</a:t>
            </a:r>
            <a:endParaRPr lang="ru-RU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116876"/>
            <a:ext cx="8323635" cy="5408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211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59" y="1268760"/>
            <a:ext cx="8479705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7510" y="332656"/>
            <a:ext cx="8107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(профильный уровень)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963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ЕГЭ-2024.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Предметы по выбору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932515"/>
              </p:ext>
            </p:extLst>
          </p:nvPr>
        </p:nvGraphicFramePr>
        <p:xfrm>
          <a:off x="251520" y="1196752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5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718520"/>
              </p:ext>
            </p:extLst>
          </p:nvPr>
        </p:nvGraphicFramePr>
        <p:xfrm>
          <a:off x="107504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 txBox="1">
            <a:spLocks/>
          </p:cNvSpPr>
          <p:nvPr/>
        </p:nvSpPr>
        <p:spPr>
          <a:xfrm>
            <a:off x="457200" y="44624"/>
            <a:ext cx="8229600" cy="6340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ЕГЭ-2024. Предметы по выбору.</a:t>
            </a:r>
          </a:p>
          <a:p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балл.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5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908720"/>
            <a:ext cx="8326400" cy="541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53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58598"/>
            <a:ext cx="7056784" cy="568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4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5040"/>
            <a:ext cx="8437221" cy="5482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9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16651"/>
            <a:ext cx="6912768" cy="557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9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5040"/>
            <a:ext cx="8326400" cy="541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b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</a:t>
            </a:r>
            <a:r>
              <a:rPr lang="ru-RU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10831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00546"/>
            <a:ext cx="7272808" cy="5863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1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5040"/>
            <a:ext cx="8326400" cy="541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9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91135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7128792" cy="574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3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5040"/>
            <a:ext cx="8326400" cy="541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07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6696744" cy="539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0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5040"/>
            <a:ext cx="8326400" cy="541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53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00546"/>
            <a:ext cx="7200800" cy="580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1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5040"/>
            <a:ext cx="8215580" cy="533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6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16650"/>
            <a:ext cx="6768752" cy="5456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24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902128"/>
            <a:ext cx="7878392" cy="511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67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Русский язык. ОГЭ -</a:t>
            </a:r>
            <a:r>
              <a:rPr lang="ru-RU" sz="3600" b="1" dirty="0" smtClean="0">
                <a:latin typeface="+mn-lt"/>
              </a:rPr>
              <a:t>2024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590572"/>
              </p:ext>
            </p:extLst>
          </p:nvPr>
        </p:nvGraphicFramePr>
        <p:xfrm>
          <a:off x="827584" y="1556792"/>
          <a:ext cx="7571184" cy="37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4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448"/>
                <a:gridCol w="1737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14500">
                <a:tc>
                  <a:txBody>
                    <a:bodyPr/>
                    <a:lstStyle/>
                    <a:p>
                      <a:r>
                        <a:rPr lang="ru-RU" sz="2400" dirty="0"/>
                        <a:t>Количество сдававших  экзамен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Средний балл по гимназии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Средний балл по району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Средний балл по Ростову-на-Дону</a:t>
                      </a: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1450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/>
                        <a:t>      </a:t>
                      </a:r>
                    </a:p>
                    <a:p>
                      <a:pPr algn="ctr"/>
                      <a:r>
                        <a:rPr lang="ru-RU" sz="3600" b="1" dirty="0" smtClean="0"/>
                        <a:t>105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4,1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 smtClean="0"/>
                        <a:t>4,03</a:t>
                      </a:r>
                      <a:endParaRPr lang="ru-RU" sz="3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16650"/>
            <a:ext cx="6991749" cy="5636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12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5040"/>
            <a:ext cx="8326400" cy="541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8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58598"/>
            <a:ext cx="7063756" cy="569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12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100</a:t>
            </a:r>
            <a:r>
              <a:rPr lang="ru-RU" sz="3600" b="1" dirty="0" smtClean="0">
                <a:latin typeface="+mn-lt"/>
              </a:rPr>
              <a:t>-БАЛЛОВ на ЕГЭ.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18380"/>
              </p:ext>
            </p:extLst>
          </p:nvPr>
        </p:nvGraphicFramePr>
        <p:xfrm>
          <a:off x="683568" y="1412776"/>
          <a:ext cx="7920880" cy="458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/>
                <a:gridCol w="4608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 </a:t>
                      </a:r>
                      <a:r>
                        <a:rPr lang="ru-RU" sz="2400" dirty="0"/>
                        <a:t>гимназии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району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Предмет</a:t>
                      </a: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99673">
                <a:tc>
                  <a:txBody>
                    <a:bodyPr/>
                    <a:lstStyle/>
                    <a:p>
                      <a:pPr algn="ctr"/>
                      <a:endParaRPr lang="ru-RU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Русский язык</a:t>
                      </a:r>
                    </a:p>
                    <a:p>
                      <a:pPr algn="ctr"/>
                      <a:r>
                        <a:rPr lang="ru-RU" sz="3600" b="1" dirty="0" smtClean="0"/>
                        <a:t>Математика (П)</a:t>
                      </a:r>
                    </a:p>
                    <a:p>
                      <a:pPr algn="ctr"/>
                      <a:r>
                        <a:rPr lang="ru-RU" sz="3600" b="1" dirty="0" smtClean="0"/>
                        <a:t>История</a:t>
                      </a:r>
                    </a:p>
                    <a:p>
                      <a:pPr algn="ctr"/>
                      <a:r>
                        <a:rPr lang="ru-RU" sz="3600" b="1" dirty="0" smtClean="0"/>
                        <a:t>Обществознание</a:t>
                      </a:r>
                    </a:p>
                    <a:p>
                      <a:pPr algn="ctr"/>
                      <a:r>
                        <a:rPr lang="ru-RU" sz="3600" b="1" dirty="0" smtClean="0"/>
                        <a:t>Литература</a:t>
                      </a:r>
                      <a:endParaRPr lang="ru-RU" sz="3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404664"/>
            <a:ext cx="842493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Успешная сдача ЕГЭ</a:t>
            </a:r>
            <a:endParaRPr lang="ru-RU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484784"/>
            <a:ext cx="8424936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Русский язык – </a:t>
            </a:r>
          </a:p>
          <a:p>
            <a:r>
              <a:rPr lang="ru-RU" sz="54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78 баллов</a:t>
            </a:r>
          </a:p>
          <a:p>
            <a:r>
              <a:rPr lang="ru-RU" sz="54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Математика (база) – 5 </a:t>
            </a:r>
          </a:p>
          <a:p>
            <a:r>
              <a:rPr lang="ru-RU" sz="54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Математика (профиль) – 71 балл  </a:t>
            </a:r>
            <a:endParaRPr lang="ru-RU" sz="36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86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404664"/>
            <a:ext cx="842493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Успешное поступление в ВУЗы</a:t>
            </a:r>
            <a:endParaRPr lang="ru-RU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85091" y="1484784"/>
            <a:ext cx="8424936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100%</a:t>
            </a:r>
          </a:p>
          <a:p>
            <a:r>
              <a:rPr lang="ru-RU" sz="2800" b="1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РАНХиГС</a:t>
            </a:r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 – 3 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Ростовская таможенная академия – 1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Всероссийский государственный университет юстиции – 1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ЮФУ – 4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ДГТУ – 4 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РОСТГМУ – 3 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РГУПС – 1</a:t>
            </a:r>
          </a:p>
          <a:p>
            <a:r>
              <a:rPr lang="ru-RU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Московский финансовый университет при Правительстве РФ – 1 </a:t>
            </a:r>
            <a:endParaRPr lang="ru-RU" sz="28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74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85"/>
            <a:ext cx="8229600" cy="77809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Разное:</a:t>
            </a:r>
            <a:endParaRPr lang="ru-RU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85583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1.Запрет использования телефонов в образовательном процессе:</a:t>
            </a:r>
          </a:p>
          <a:p>
            <a:r>
              <a:rPr lang="ru-RU" sz="2000" dirty="0" smtClean="0"/>
              <a:t>ФЗ от 19.12.2023г. № 618-ФЗ «О внесении изменений в ФЗ об образовании»</a:t>
            </a:r>
          </a:p>
          <a:p>
            <a:r>
              <a:rPr lang="ru-RU" sz="2000" dirty="0" smtClean="0"/>
              <a:t>Положение МБОУ «Гимназия № 95» «Об использовании телефонов в образовательном процессе»</a:t>
            </a:r>
          </a:p>
          <a:p>
            <a:r>
              <a:rPr lang="ru-RU" sz="2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Расписание занятий на 2.09.2024</a:t>
            </a:r>
          </a:p>
          <a:p>
            <a:r>
              <a:rPr lang="en-US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 смена</a:t>
            </a:r>
          </a:p>
          <a:p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1ур. 10:00-10:30</a:t>
            </a:r>
          </a:p>
          <a:p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2ур. 10:35-11:05</a:t>
            </a:r>
          </a:p>
          <a:p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3ур. 11:15-11:45 </a:t>
            </a:r>
          </a:p>
          <a:p>
            <a:r>
              <a:rPr lang="en-US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 смена</a:t>
            </a:r>
          </a:p>
          <a:p>
            <a:r>
              <a:rPr lang="ru-RU" sz="2000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1ур. </a:t>
            </a:r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12:00-12:30</a:t>
            </a:r>
            <a:endParaRPr lang="ru-RU" sz="2000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2ур. </a:t>
            </a:r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12:35-13:05</a:t>
            </a:r>
            <a:endParaRPr lang="ru-RU" sz="2000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3ур. </a:t>
            </a:r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13:15-13:45 </a:t>
            </a:r>
          </a:p>
          <a:p>
            <a:r>
              <a:rPr lang="ru-RU" sz="2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Посещение родителями администрации и учителей</a:t>
            </a:r>
          </a:p>
          <a:p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понедельник с 13:00 до 17:00</a:t>
            </a:r>
          </a:p>
          <a:p>
            <a:r>
              <a:rPr lang="ru-RU" sz="2000" dirty="0" err="1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</a:t>
            </a:r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. по графику дежурства</a:t>
            </a:r>
          </a:p>
          <a:p>
            <a:r>
              <a:rPr lang="ru-RU" sz="20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во внеурочное время</a:t>
            </a:r>
            <a:endParaRPr lang="ru-RU" sz="2000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9445" y="1412776"/>
            <a:ext cx="8424936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2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Спасибо</a:t>
            </a:r>
            <a:r>
              <a:rPr lang="ru-RU" sz="62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за внимание!</a:t>
            </a:r>
            <a:endParaRPr lang="ru-RU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01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Математика. </a:t>
            </a:r>
            <a:r>
              <a:rPr lang="ru-RU" sz="3600" b="1" dirty="0">
                <a:latin typeface="+mn-lt"/>
              </a:rPr>
              <a:t>ОГЭ -</a:t>
            </a:r>
            <a:r>
              <a:rPr lang="ru-RU" sz="3600" b="1" dirty="0" smtClean="0">
                <a:latin typeface="+mn-lt"/>
              </a:rPr>
              <a:t>2024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921572"/>
              </p:ext>
            </p:extLst>
          </p:nvPr>
        </p:nvGraphicFramePr>
        <p:xfrm>
          <a:off x="827584" y="1556792"/>
          <a:ext cx="7571184" cy="37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4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448"/>
                <a:gridCol w="1737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14500">
                <a:tc>
                  <a:txBody>
                    <a:bodyPr/>
                    <a:lstStyle/>
                    <a:p>
                      <a:r>
                        <a:rPr lang="ru-RU" sz="2400" dirty="0"/>
                        <a:t>Количество сдававших  экзамен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Средний балл по гимназии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Средний балл по району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Средний балл по Ростову-на-Дону</a:t>
                      </a: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1450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/>
                        <a:t>      </a:t>
                      </a:r>
                    </a:p>
                    <a:p>
                      <a:pPr algn="ctr"/>
                      <a:r>
                        <a:rPr lang="ru-RU" sz="3600" b="1" dirty="0" smtClean="0"/>
                        <a:t>105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3,87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3,73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 smtClean="0"/>
                        <a:t>3,65</a:t>
                      </a:r>
                      <a:endParaRPr lang="ru-RU" sz="3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71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ОГЭ-2024. 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Предметы 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по выбору</a:t>
            </a:r>
            <a:endParaRPr lang="ru-RU" sz="4000" b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784841"/>
              </p:ext>
            </p:extLst>
          </p:nvPr>
        </p:nvGraphicFramePr>
        <p:xfrm>
          <a:off x="539552" y="1484784"/>
          <a:ext cx="8280920" cy="487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021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Результаты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ОГЭ-2024.Предметы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по выбору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321624"/>
              </p:ext>
            </p:extLst>
          </p:nvPr>
        </p:nvGraphicFramePr>
        <p:xfrm>
          <a:off x="457200" y="1052511"/>
          <a:ext cx="8229600" cy="554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448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Ростов-на-Дону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Советский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Гимназия № 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История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3,87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3,82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4,25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Обществознание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3,65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</a:t>
                      </a:r>
                      <a:r>
                        <a:rPr lang="en-US" b="1" dirty="0" smtClean="0"/>
                        <a:t>69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3,88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Литература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3,79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</a:t>
                      </a:r>
                      <a:r>
                        <a:rPr lang="en-US" b="1" dirty="0" smtClean="0"/>
                        <a:t>86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Английский язык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4,51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4,56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Физика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3,93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</a:t>
                      </a:r>
                      <a:r>
                        <a:rPr lang="en-US" b="1" dirty="0" smtClean="0"/>
                        <a:t>33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Химия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4,29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4,1</a:t>
                      </a:r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Биология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3,89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4,09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3,85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География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3,84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4,72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Информатика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3,78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</a:t>
                      </a:r>
                      <a:r>
                        <a:rPr lang="en-US" b="1" dirty="0" smtClean="0"/>
                        <a:t>87</a:t>
                      </a:r>
                      <a:endParaRPr lang="ru-RU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3,67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44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536504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7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Единый государственный </a:t>
            </a:r>
            <a:br>
              <a:rPr lang="ru-RU" sz="67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7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 </a:t>
            </a:r>
            <a:r>
              <a:rPr lang="ru-RU" sz="5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5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5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404664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12549"/>
            <a:ext cx="8507506" cy="552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11085" y="260648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68534"/>
            <a:ext cx="8496944" cy="5566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52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3005</TotalTime>
  <Words>405</Words>
  <Application>Microsoft Office PowerPoint</Application>
  <PresentationFormat>Экран (4:3)</PresentationFormat>
  <Paragraphs>183</Paragraphs>
  <Slides>37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Calibri</vt:lpstr>
      <vt:lpstr>Times New Roman</vt:lpstr>
      <vt:lpstr>Тема Office</vt:lpstr>
      <vt:lpstr>Презентация PowerPoint</vt:lpstr>
      <vt:lpstr>Основной  государственный  экзамен  2024 г.</vt:lpstr>
      <vt:lpstr>Русский язык. ОГЭ -2024</vt:lpstr>
      <vt:lpstr>Математика. ОГЭ -2024</vt:lpstr>
      <vt:lpstr>ОГЭ-2024. Предметы по выбору</vt:lpstr>
      <vt:lpstr>Результаты ОГЭ-2024.Предметы по выбору</vt:lpstr>
      <vt:lpstr>Единый государственный  экзамен   2024 г.   </vt:lpstr>
      <vt:lpstr>Презентация PowerPoint</vt:lpstr>
      <vt:lpstr>Презентация PowerPoint</vt:lpstr>
      <vt:lpstr>Математика (базовый уровень)</vt:lpstr>
      <vt:lpstr>Презентация PowerPoint</vt:lpstr>
      <vt:lpstr>Презентация PowerPoint</vt:lpstr>
      <vt:lpstr>ЕГЭ-2024. Предметы по выбору</vt:lpstr>
      <vt:lpstr>Презентация PowerPoint</vt:lpstr>
      <vt:lpstr>Презентация PowerPoint</vt:lpstr>
      <vt:lpstr>Презентация PowerPoint</vt:lpstr>
      <vt:lpstr>Презентация PowerPoint</vt:lpstr>
      <vt:lpstr>ГЕОГРАФИЯ</vt:lpstr>
      <vt:lpstr>Презентация PowerPoint</vt:lpstr>
      <vt:lpstr>Презентация PowerPoint</vt:lpstr>
      <vt:lpstr>Презентация PowerPoint</vt:lpstr>
      <vt:lpstr>ФИЗИКА </vt:lpstr>
      <vt:lpstr>Презентация PowerPoint</vt:lpstr>
      <vt:lpstr>ОБЩЕСТВОЗНАНИЕ </vt:lpstr>
      <vt:lpstr>Презентация PowerPoint</vt:lpstr>
      <vt:lpstr>Презентация PowerPoint</vt:lpstr>
      <vt:lpstr>Презентация PowerPoint</vt:lpstr>
      <vt:lpstr>АНГЛИЙСКИЙ ЯЗЫК  </vt:lpstr>
      <vt:lpstr>ИСТОРИЯ </vt:lpstr>
      <vt:lpstr>Презентация PowerPoint</vt:lpstr>
      <vt:lpstr>Презентация PowerPoint</vt:lpstr>
      <vt:lpstr>Презентация PowerPoint</vt:lpstr>
      <vt:lpstr>100-БАЛЛОВ на ЕГЭ.</vt:lpstr>
      <vt:lpstr>Презентация PowerPoint</vt:lpstr>
      <vt:lpstr>Презентация PowerPoint</vt:lpstr>
      <vt:lpstr>Разное: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2022</dc:creator>
  <cp:lastModifiedBy>Станция печати</cp:lastModifiedBy>
  <cp:revision>227</cp:revision>
  <cp:lastPrinted>2024-08-28T13:28:38Z</cp:lastPrinted>
  <dcterms:created xsi:type="dcterms:W3CDTF">2013-08-26T20:36:33Z</dcterms:created>
  <dcterms:modified xsi:type="dcterms:W3CDTF">2024-08-28T19:35:03Z</dcterms:modified>
</cp:coreProperties>
</file>