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71" r:id="rId5"/>
    <p:sldId id="260" r:id="rId6"/>
    <p:sldId id="261" r:id="rId7"/>
    <p:sldId id="263" r:id="rId8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4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5281" y="2699792"/>
            <a:ext cx="6180063" cy="31115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0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Итоговое </a:t>
            </a:r>
            <a:r>
              <a:rPr lang="ru-RU" sz="60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собеседование-2025</a:t>
            </a:r>
            <a:endParaRPr lang="ru-RU" sz="6000" spc="150" dirty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6" name="AutoShape 2" descr="https://img3.stockfresh.com/files/a/alexmas/m/75/3047852_stock-photo-3d-person-on-the-tribune.jpg"/>
          <p:cNvSpPr>
            <a:spLocks noChangeAspect="1" noChangeArrowheads="1"/>
          </p:cNvSpPr>
          <p:nvPr/>
        </p:nvSpPr>
        <p:spPr bwMode="auto">
          <a:xfrm>
            <a:off x="116681" y="-192617"/>
            <a:ext cx="228600" cy="406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8" name="Picture 4" descr="http://school570.spb.ru/2014-2015/rech_k_diplo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793400" y="0"/>
            <a:ext cx="2064599" cy="18290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4294967295"/>
          </p:nvPr>
        </p:nvSpPr>
        <p:spPr>
          <a:xfrm>
            <a:off x="620688" y="539552"/>
            <a:ext cx="5688632" cy="756084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ИТОГОВОЕ СОБЕСЕДОВАНИЕ</a:t>
            </a:r>
          </a:p>
          <a:p>
            <a:pPr marL="45720" indent="0" algn="ctr">
              <a:buNone/>
            </a:pP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</a:t>
            </a:r>
            <a:r>
              <a:rPr lang="ru-RU" sz="2800" b="1" dirty="0" smtClean="0">
                <a:solidFill>
                  <a:srgbClr val="FF0000"/>
                </a:solidFill>
              </a:rPr>
              <a:t>по русскому языку</a:t>
            </a:r>
          </a:p>
          <a:p>
            <a:pPr marL="45720" indent="0">
              <a:buNone/>
            </a:pPr>
            <a:endParaRPr lang="ru-RU" sz="2400" b="1" dirty="0" smtClean="0"/>
          </a:p>
          <a:p>
            <a:r>
              <a:rPr lang="ru-RU" sz="2400" b="1" dirty="0" smtClean="0"/>
              <a:t> </a:t>
            </a:r>
            <a:r>
              <a:rPr lang="ru-RU" sz="2400" b="1" dirty="0"/>
              <a:t>Итоговое устное собеседование – допуск к основному </a:t>
            </a:r>
            <a:r>
              <a:rPr lang="ru-RU" sz="2400" b="1" dirty="0" smtClean="0"/>
              <a:t>государственному экзамену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 Основной этап </a:t>
            </a:r>
            <a:r>
              <a:rPr lang="ru-RU" sz="2400" b="1" dirty="0" smtClean="0"/>
              <a:t>пройдет во вторую среду  февраля (</a:t>
            </a:r>
            <a:r>
              <a:rPr lang="ru-RU" sz="2400" b="1" dirty="0" smtClean="0"/>
              <a:t>12.02.2025).</a:t>
            </a:r>
            <a:endParaRPr lang="ru-RU" sz="2400" b="1" dirty="0"/>
          </a:p>
          <a:p>
            <a:r>
              <a:rPr lang="ru-RU" sz="2400" b="1" dirty="0"/>
              <a:t> Проводится в образовательных организациях.</a:t>
            </a:r>
          </a:p>
          <a:p>
            <a:r>
              <a:rPr lang="ru-RU" sz="2400" b="1" dirty="0"/>
              <a:t> Материалы становятся доступны в день проведения собеседования.</a:t>
            </a:r>
          </a:p>
          <a:p>
            <a:r>
              <a:rPr lang="ru-RU" sz="2400" b="1" dirty="0"/>
              <a:t> Результатом итогового собеседования является «зачёт» или «незачёт».</a:t>
            </a:r>
          </a:p>
          <a:p>
            <a:r>
              <a:rPr lang="ru-RU" sz="2400" b="1" dirty="0"/>
              <a:t> Повторное собеседование назначается в дополнительные сроки в </a:t>
            </a:r>
            <a:r>
              <a:rPr lang="ru-RU" sz="2400" b="1" dirty="0" smtClean="0"/>
              <a:t>текущем учебном году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1915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664" y="251520"/>
            <a:ext cx="5976664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МОДЕЛЬ ИТОГОВОГО СОБЕСЕДОВАНИЯ ПО РУССКОМУ ЯЗЫКУ выпускников основной </a:t>
            </a:r>
            <a:r>
              <a:rPr lang="ru-RU" sz="2400" b="1" dirty="0" smtClean="0">
                <a:solidFill>
                  <a:srgbClr val="FF0000"/>
                </a:solidFill>
              </a:rPr>
              <a:t>школы</a:t>
            </a:r>
          </a:p>
          <a:p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На выполнение работы отводится 15 минут на одного участника.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Задания базового уровня сложности.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Работа построена с учётом вариативности.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Оценка ответов на все задания работы осуществляется по </a:t>
            </a:r>
            <a:r>
              <a:rPr lang="ru-RU" sz="2400" dirty="0" smtClean="0"/>
              <a:t>специально разработанным </a:t>
            </a:r>
            <a:r>
              <a:rPr lang="ru-RU" sz="2400" dirty="0"/>
              <a:t>критериям с учётом соблюдения норм современного</a:t>
            </a:r>
          </a:p>
          <a:p>
            <a:r>
              <a:rPr lang="ru-RU" sz="2400" dirty="0" smtClean="0"/>
              <a:t>    русского </a:t>
            </a:r>
            <a:r>
              <a:rPr lang="ru-RU" sz="2400" dirty="0"/>
              <a:t>литературного языка.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Максимальное количество баллов, которое может получить ученик за</a:t>
            </a:r>
          </a:p>
          <a:p>
            <a:r>
              <a:rPr lang="ru-RU" sz="2400" dirty="0" smtClean="0"/>
              <a:t>    выполнение </a:t>
            </a:r>
            <a:r>
              <a:rPr lang="ru-RU" sz="2400" dirty="0"/>
              <a:t>всей устной части, – 19.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400" dirty="0"/>
              <a:t>Ученик получает зачёт в случае, если за выполнение работы он набрал</a:t>
            </a:r>
          </a:p>
          <a:p>
            <a:r>
              <a:rPr lang="ru-RU" sz="2400" dirty="0" smtClean="0"/>
              <a:t>   10 </a:t>
            </a:r>
            <a:r>
              <a:rPr lang="ru-RU" sz="2400" dirty="0"/>
              <a:t>или более баллов.</a:t>
            </a:r>
            <a:endParaRPr lang="ru-RU" sz="24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46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6749" y="251520"/>
            <a:ext cx="5688632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Каждый вариант КИМ состоит из четырёх заданий базового уровня сложности</a:t>
            </a:r>
            <a:r>
              <a:rPr lang="ru-RU" sz="2800" dirty="0"/>
              <a:t>, различающихся формой заданий. </a:t>
            </a:r>
            <a:endParaRPr lang="ru-RU" sz="2800" dirty="0" smtClean="0"/>
          </a:p>
          <a:p>
            <a:r>
              <a:rPr lang="ru-RU" sz="2800" b="1" dirty="0" smtClean="0">
                <a:solidFill>
                  <a:srgbClr val="FF0000"/>
                </a:solidFill>
              </a:rPr>
              <a:t>Задание </a:t>
            </a:r>
            <a:r>
              <a:rPr lang="ru-RU" sz="2800" b="1" dirty="0">
                <a:solidFill>
                  <a:srgbClr val="FF0000"/>
                </a:solidFill>
              </a:rPr>
              <a:t>1 </a:t>
            </a:r>
            <a:r>
              <a:rPr lang="ru-RU" sz="2800" dirty="0"/>
              <a:t>– выразительное чтение вслух текста научно-публицистического стиля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Задание </a:t>
            </a:r>
            <a:r>
              <a:rPr lang="ru-RU" sz="2800" b="1" dirty="0">
                <a:solidFill>
                  <a:srgbClr val="FF0000"/>
                </a:solidFill>
              </a:rPr>
              <a:t>2 </a:t>
            </a:r>
            <a:r>
              <a:rPr lang="ru-RU" sz="2800" dirty="0"/>
              <a:t>– пересказ текста с привлечением дополнительной информации.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b="1" dirty="0" smtClean="0">
                <a:solidFill>
                  <a:srgbClr val="FF0000"/>
                </a:solidFill>
              </a:rPr>
              <a:t>Задание </a:t>
            </a:r>
            <a:r>
              <a:rPr lang="ru-RU" sz="2800" b="1" dirty="0">
                <a:solidFill>
                  <a:srgbClr val="FF0000"/>
                </a:solidFill>
              </a:rPr>
              <a:t>3 </a:t>
            </a:r>
            <a:r>
              <a:rPr lang="ru-RU" sz="2800" dirty="0"/>
              <a:t>– тематическое монологическое высказывание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Задание 4 </a:t>
            </a:r>
            <a:r>
              <a:rPr lang="ru-RU" sz="2800" dirty="0"/>
              <a:t>– участие в диалоге.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000" dirty="0" smtClean="0"/>
              <a:t>Все </a:t>
            </a:r>
            <a:r>
              <a:rPr lang="ru-RU" sz="2000" dirty="0"/>
              <a:t>задания представляют собой задания открытого типа с развёрнутым ответом базового уровня трудности.</a:t>
            </a:r>
          </a:p>
        </p:txBody>
      </p:sp>
    </p:spTree>
    <p:extLst>
      <p:ext uri="{BB962C8B-B14F-4D97-AF65-F5344CB8AC3E}">
        <p14:creationId xmlns:p14="http://schemas.microsoft.com/office/powerpoint/2010/main" val="1544119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95536"/>
            <a:ext cx="6040437" cy="8424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97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0688" y="1763688"/>
            <a:ext cx="5688632" cy="61926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251520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Информация о телефонах «горячей линии» и адресах официальных  сайтов в сети «Интернет» органов местного самоуправления муниципальных районов и городских округов в сфере образования по вопросам проведения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effectLst/>
                <a:latin typeface="Times New Roman"/>
                <a:ea typeface="Times New Roman"/>
              </a:rPr>
            </a:br>
            <a:r>
              <a:rPr lang="ru-RU" sz="2000" b="1" u="sng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государственной итоговой аттестации в </a:t>
            </a:r>
            <a:r>
              <a:rPr lang="ru-RU" sz="2000" b="1" u="sng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2025 </a:t>
            </a:r>
            <a:r>
              <a:rPr lang="ru-RU" sz="2000" b="1" u="sng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году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85" y="2483768"/>
            <a:ext cx="5831994" cy="5402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214312"/>
            <a:ext cx="6464300" cy="892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60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440</TotalTime>
  <Words>251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Georgia</vt:lpstr>
      <vt:lpstr>Times New Roman</vt:lpstr>
      <vt:lpstr>Wingdings</vt:lpstr>
      <vt:lpstr>Воздушный поток</vt:lpstr>
      <vt:lpstr>Итоговое собеседование-2025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о телефонах «горячей линии» и адресах официальных  сайтов в сети «Интернет» органов местного самоуправления муниципальных районов и городских округов в сфере образования по вопросам проведения  государственной итоговой аттестации в 2025 году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собеседование-2018</dc:title>
  <dc:creator>Samsung</dc:creator>
  <cp:lastModifiedBy>Asus</cp:lastModifiedBy>
  <cp:revision>51</cp:revision>
  <cp:lastPrinted>2018-01-30T08:27:26Z</cp:lastPrinted>
  <dcterms:created xsi:type="dcterms:W3CDTF">2017-12-12T07:27:41Z</dcterms:created>
  <dcterms:modified xsi:type="dcterms:W3CDTF">2024-11-30T15:48:39Z</dcterms:modified>
</cp:coreProperties>
</file>