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6" r:id="rId3"/>
    <p:sldId id="269" r:id="rId4"/>
    <p:sldId id="270" r:id="rId5"/>
    <p:sldId id="271" r:id="rId6"/>
    <p:sldId id="260" r:id="rId7"/>
    <p:sldId id="263" r:id="rId8"/>
  </p:sldIdLst>
  <p:sldSz cx="6858000" cy="9144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3" d="100"/>
          <a:sy n="93" d="100"/>
        </p:scale>
        <p:origin x="-2040" y="79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5155893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5346" y="6736727"/>
            <a:ext cx="4227758" cy="117615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3186" y="4176388"/>
            <a:ext cx="5381513" cy="2390889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28750" y="975359"/>
            <a:ext cx="4800600" cy="463296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9" y="502023"/>
            <a:ext cx="1543050" cy="6984452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93085" y="975360"/>
            <a:ext cx="3621965" cy="652630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857250" y="975360"/>
            <a:ext cx="4800600" cy="46329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55893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896" y="2896864"/>
            <a:ext cx="4475000" cy="3231128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6828" y="6143348"/>
            <a:ext cx="4477871" cy="1113947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57249" y="975359"/>
            <a:ext cx="2510028" cy="46329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483864" y="975360"/>
            <a:ext cx="2510028" cy="46329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975360"/>
            <a:ext cx="2510028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7335" y="1867103"/>
            <a:ext cx="2510028" cy="3657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5477" y="975360"/>
            <a:ext cx="2510028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1865376"/>
            <a:ext cx="2510028" cy="3657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322" y="2946401"/>
            <a:ext cx="2727064" cy="1677991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5137" y="975360"/>
            <a:ext cx="3012814" cy="6526307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6824" y="4663736"/>
            <a:ext cx="2541495" cy="28526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55893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356381" y="1524000"/>
            <a:ext cx="3086100" cy="4170408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415" y="1347315"/>
            <a:ext cx="2770586" cy="2884027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451" y="5952561"/>
            <a:ext cx="4787654" cy="1524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807200"/>
            <a:ext cx="6858000" cy="23368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6858000" cy="68072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502440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4967" y="5829557"/>
            <a:ext cx="4884383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976347"/>
            <a:ext cx="4800600" cy="46329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29150" y="8229601"/>
            <a:ext cx="18859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" y="8229601"/>
            <a:ext cx="251460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57500" y="8229601"/>
            <a:ext cx="13716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5281" y="2699792"/>
            <a:ext cx="6180063" cy="3111500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6000" spc="150" dirty="0" smtClean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Итоговое </a:t>
            </a:r>
            <a:r>
              <a:rPr lang="ru-RU" sz="6000" spc="150" dirty="0" smtClean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собеседование-2021</a:t>
            </a:r>
            <a:endParaRPr lang="ru-RU" sz="6000" spc="150" dirty="0">
              <a:ln w="11430"/>
              <a:solidFill>
                <a:srgbClr val="C0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46" name="AutoShape 2" descr="https://img3.stockfresh.com/files/a/alexmas/m/75/3047852_stock-photo-3d-person-on-the-tribune.jpg"/>
          <p:cNvSpPr>
            <a:spLocks noChangeAspect="1" noChangeArrowheads="1"/>
          </p:cNvSpPr>
          <p:nvPr/>
        </p:nvSpPr>
        <p:spPr bwMode="auto">
          <a:xfrm>
            <a:off x="116681" y="-192617"/>
            <a:ext cx="228600" cy="4064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1748" name="Picture 4" descr="http://school570.spb.ru/2014-2015/rech_k_diplom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4793400" y="0"/>
            <a:ext cx="2064599" cy="18290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8680" y="3131840"/>
            <a:ext cx="5904655" cy="422171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04664" y="395536"/>
            <a:ext cx="5976664" cy="2304256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Календарь сдачи итогового собеседования на  2019-2020 учебный год 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4582626"/>
              </p:ext>
            </p:extLst>
          </p:nvPr>
        </p:nvGraphicFramePr>
        <p:xfrm>
          <a:off x="260649" y="2843808"/>
          <a:ext cx="6408711" cy="2471871"/>
        </p:xfrm>
        <a:graphic>
          <a:graphicData uri="http://schemas.openxmlformats.org/drawingml/2006/table">
            <a:tbl>
              <a:tblPr firstRow="1" firstCol="1" bandRow="1"/>
              <a:tblGrid>
                <a:gridCol w="2136237"/>
                <a:gridCol w="2136237"/>
                <a:gridCol w="2136237"/>
              </a:tblGrid>
              <a:tr h="13681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Основной срок 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975" marR="180975" marT="152400" marB="152400">
                    <a:lnL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1F262D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Дополнительные сроки 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975" marR="180975" marT="152400" marB="152400">
                    <a:lnL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037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10.02.2020</a:t>
                      </a:r>
                      <a:endParaRPr lang="ru-RU" sz="2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975" marR="180975" marT="152400" marB="152400">
                    <a:lnL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1F262D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10.03.2020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975" marR="180975" marT="152400" marB="152400">
                    <a:lnL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1F262D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17.05.2020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975" marR="180975" marT="152400" marB="152400">
                    <a:lnL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8251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type="subTitle" idx="4294967295"/>
          </p:nvPr>
        </p:nvSpPr>
        <p:spPr>
          <a:xfrm>
            <a:off x="620688" y="539552"/>
            <a:ext cx="5688632" cy="756084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ИТОГОВОЕ СОБЕСЕДОВАНИЕ</a:t>
            </a:r>
          </a:p>
          <a:p>
            <a:pPr marL="45720" indent="0" algn="ctr">
              <a:buNone/>
            </a:pP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      </a:t>
            </a:r>
            <a:r>
              <a:rPr lang="ru-RU" sz="2800" b="1" dirty="0" smtClean="0">
                <a:solidFill>
                  <a:srgbClr val="FF0000"/>
                </a:solidFill>
              </a:rPr>
              <a:t>по русскому языку</a:t>
            </a:r>
          </a:p>
          <a:p>
            <a:pPr marL="45720" indent="0">
              <a:buNone/>
            </a:pPr>
            <a:endParaRPr lang="ru-RU" sz="2400" b="1" dirty="0" smtClean="0"/>
          </a:p>
          <a:p>
            <a:r>
              <a:rPr lang="ru-RU" sz="2400" b="1" dirty="0" smtClean="0"/>
              <a:t> </a:t>
            </a:r>
            <a:r>
              <a:rPr lang="ru-RU" sz="2400" b="1" dirty="0"/>
              <a:t>Итоговое устное собеседование – допуск к основному </a:t>
            </a:r>
            <a:r>
              <a:rPr lang="ru-RU" sz="2400" b="1" dirty="0" smtClean="0"/>
              <a:t>государственному экзамену</a:t>
            </a:r>
            <a:r>
              <a:rPr lang="ru-RU" sz="2400" b="1" dirty="0"/>
              <a:t>.</a:t>
            </a:r>
          </a:p>
          <a:p>
            <a:r>
              <a:rPr lang="ru-RU" sz="2400" b="1" dirty="0"/>
              <a:t> Основной этап пройдёт </a:t>
            </a:r>
            <a:r>
              <a:rPr lang="ru-RU" sz="2400" b="1" dirty="0" smtClean="0"/>
              <a:t>10 </a:t>
            </a:r>
            <a:r>
              <a:rPr lang="ru-RU" sz="2400" b="1" dirty="0"/>
              <a:t>февраля </a:t>
            </a:r>
            <a:r>
              <a:rPr lang="ru-RU" sz="2400" b="1" dirty="0" smtClean="0"/>
              <a:t>2021 </a:t>
            </a:r>
            <a:r>
              <a:rPr lang="ru-RU" sz="2400" b="1" dirty="0"/>
              <a:t>года (вторая среда февраля).</a:t>
            </a:r>
          </a:p>
          <a:p>
            <a:r>
              <a:rPr lang="ru-RU" sz="2400" b="1" dirty="0"/>
              <a:t> Проводится в образовательных организациях.</a:t>
            </a:r>
          </a:p>
          <a:p>
            <a:r>
              <a:rPr lang="ru-RU" sz="2400" b="1" dirty="0"/>
              <a:t> Материалы становятся доступны в день проведения собеседования.</a:t>
            </a:r>
          </a:p>
          <a:p>
            <a:r>
              <a:rPr lang="ru-RU" sz="2400" b="1" dirty="0"/>
              <a:t> Результатом итогового собеседования является «зачёт» или «незачёт».</a:t>
            </a:r>
          </a:p>
          <a:p>
            <a:r>
              <a:rPr lang="ru-RU" sz="2400" b="1" dirty="0"/>
              <a:t> Повторное собеседование назначается в дополнительные сроки в </a:t>
            </a:r>
            <a:r>
              <a:rPr lang="ru-RU" sz="2400" b="1" dirty="0" smtClean="0"/>
              <a:t>текущем учебном </a:t>
            </a:r>
            <a:r>
              <a:rPr lang="ru-RU" sz="2400" b="1" dirty="0"/>
              <a:t>году (вторая рабочая среда марта и первый рабочий </a:t>
            </a:r>
            <a:r>
              <a:rPr lang="ru-RU" sz="2400" b="1" dirty="0" smtClean="0"/>
              <a:t>понедельник мая</a:t>
            </a:r>
            <a:r>
              <a:rPr lang="ru-RU" sz="2400" b="1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619152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04664" y="251520"/>
            <a:ext cx="5976664" cy="1431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</a:rPr>
              <a:t>МОДЕЛЬ ИТОГОВОГО СОБЕСЕДОВАНИЯ ПО РУССКОМУ ЯЗЫКУ выпускников основной </a:t>
            </a:r>
            <a:r>
              <a:rPr lang="ru-RU" sz="2400" b="1" dirty="0" smtClean="0">
                <a:solidFill>
                  <a:srgbClr val="FF0000"/>
                </a:solidFill>
              </a:rPr>
              <a:t>школы</a:t>
            </a:r>
          </a:p>
          <a:p>
            <a:endParaRPr lang="ru-RU" dirty="0"/>
          </a:p>
          <a:p>
            <a:pPr marL="285750" indent="-285750">
              <a:buFont typeface="Wingdings" pitchFamily="2" charset="2"/>
              <a:buChar char="ü"/>
            </a:pPr>
            <a:r>
              <a:rPr lang="ru-RU" sz="2400" dirty="0"/>
              <a:t>На выполнение работы отводится 15 минут на одного участника.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400" dirty="0"/>
              <a:t>Задания базового уровня сложности.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400" dirty="0"/>
              <a:t>Работа построена с учётом вариативности.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400" dirty="0"/>
              <a:t>Оценка ответов на все задания работы осуществляется по </a:t>
            </a:r>
            <a:r>
              <a:rPr lang="ru-RU" sz="2400" dirty="0" smtClean="0"/>
              <a:t>специально разработанным </a:t>
            </a:r>
            <a:r>
              <a:rPr lang="ru-RU" sz="2400" dirty="0"/>
              <a:t>критериям с учётом соблюдения норм современного</a:t>
            </a:r>
          </a:p>
          <a:p>
            <a:r>
              <a:rPr lang="ru-RU" sz="2400" dirty="0" smtClean="0"/>
              <a:t>    русского </a:t>
            </a:r>
            <a:r>
              <a:rPr lang="ru-RU" sz="2400" dirty="0"/>
              <a:t>литературного языка.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400" dirty="0"/>
              <a:t>Максимальное количество баллов, которое может получить ученик за</a:t>
            </a:r>
          </a:p>
          <a:p>
            <a:r>
              <a:rPr lang="ru-RU" sz="2400" dirty="0" smtClean="0"/>
              <a:t>    выполнение </a:t>
            </a:r>
            <a:r>
              <a:rPr lang="ru-RU" sz="2400" dirty="0"/>
              <a:t>всей устной части, – 19.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400" dirty="0"/>
              <a:t>Ученик получает зачёт в случае, если за выполнение работы он набрал</a:t>
            </a:r>
          </a:p>
          <a:p>
            <a:r>
              <a:rPr lang="ru-RU" sz="2400" dirty="0" smtClean="0"/>
              <a:t>   10 </a:t>
            </a:r>
            <a:r>
              <a:rPr lang="ru-RU" sz="2400" dirty="0"/>
              <a:t>или более баллов.</a:t>
            </a:r>
            <a:endParaRPr lang="ru-RU" sz="2400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9461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6749" y="251520"/>
            <a:ext cx="5688632" cy="83407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Каждый вариант КИМ состоит из четырёх заданий базового уровня сложности</a:t>
            </a:r>
            <a:r>
              <a:rPr lang="ru-RU" sz="2800" dirty="0"/>
              <a:t>, различающихся формой заданий. </a:t>
            </a:r>
            <a:endParaRPr lang="ru-RU" sz="2800" dirty="0" smtClean="0"/>
          </a:p>
          <a:p>
            <a:r>
              <a:rPr lang="ru-RU" sz="2800" b="1" dirty="0" smtClean="0">
                <a:solidFill>
                  <a:srgbClr val="FF0000"/>
                </a:solidFill>
              </a:rPr>
              <a:t>Задание </a:t>
            </a:r>
            <a:r>
              <a:rPr lang="ru-RU" sz="2800" b="1" dirty="0">
                <a:solidFill>
                  <a:srgbClr val="FF0000"/>
                </a:solidFill>
              </a:rPr>
              <a:t>1 </a:t>
            </a:r>
            <a:r>
              <a:rPr lang="ru-RU" sz="2800" dirty="0"/>
              <a:t>– выразительное чтение вслух текста научно-публицистического стиля</a:t>
            </a:r>
            <a:r>
              <a:rPr lang="ru-RU" sz="2800" dirty="0" smtClean="0"/>
              <a:t>.</a:t>
            </a:r>
          </a:p>
          <a:p>
            <a:r>
              <a:rPr lang="ru-RU" sz="2800" dirty="0" smtClean="0"/>
              <a:t> 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Задание </a:t>
            </a:r>
            <a:r>
              <a:rPr lang="ru-RU" sz="2800" b="1" dirty="0">
                <a:solidFill>
                  <a:srgbClr val="FF0000"/>
                </a:solidFill>
              </a:rPr>
              <a:t>2 </a:t>
            </a:r>
            <a:r>
              <a:rPr lang="ru-RU" sz="2800" dirty="0"/>
              <a:t>– пересказ текста с привлечением дополнительной информации. </a:t>
            </a:r>
            <a:endParaRPr lang="ru-RU" sz="2800" dirty="0" smtClean="0"/>
          </a:p>
          <a:p>
            <a:endParaRPr lang="ru-RU" sz="2800" dirty="0" smtClean="0"/>
          </a:p>
          <a:p>
            <a:r>
              <a:rPr lang="ru-RU" sz="2800" b="1" dirty="0" smtClean="0">
                <a:solidFill>
                  <a:srgbClr val="FF0000"/>
                </a:solidFill>
              </a:rPr>
              <a:t>Задание </a:t>
            </a:r>
            <a:r>
              <a:rPr lang="ru-RU" sz="2800" b="1" dirty="0">
                <a:solidFill>
                  <a:srgbClr val="FF0000"/>
                </a:solidFill>
              </a:rPr>
              <a:t>3 </a:t>
            </a:r>
            <a:r>
              <a:rPr lang="ru-RU" sz="2800" dirty="0"/>
              <a:t>– тематическое монологическое высказывание</a:t>
            </a:r>
            <a:r>
              <a:rPr lang="ru-RU" sz="2800" dirty="0" smtClean="0"/>
              <a:t>.</a:t>
            </a:r>
          </a:p>
          <a:p>
            <a:endParaRPr lang="ru-RU" sz="2800" dirty="0" smtClean="0"/>
          </a:p>
          <a:p>
            <a:r>
              <a:rPr lang="ru-RU" sz="2800" dirty="0" smtClean="0"/>
              <a:t> </a:t>
            </a:r>
            <a:r>
              <a:rPr lang="ru-RU" sz="2800" b="1" dirty="0">
                <a:solidFill>
                  <a:srgbClr val="FF0000"/>
                </a:solidFill>
              </a:rPr>
              <a:t>Задание 4 </a:t>
            </a:r>
            <a:r>
              <a:rPr lang="ru-RU" sz="2800" dirty="0"/>
              <a:t>– участие в диалоге. </a:t>
            </a:r>
            <a:endParaRPr lang="ru-RU" sz="2800" dirty="0" smtClean="0"/>
          </a:p>
          <a:p>
            <a:endParaRPr lang="ru-RU" sz="2800" dirty="0" smtClean="0"/>
          </a:p>
          <a:p>
            <a:r>
              <a:rPr lang="ru-RU" sz="2000" dirty="0" smtClean="0"/>
              <a:t>Все </a:t>
            </a:r>
            <a:r>
              <a:rPr lang="ru-RU" sz="2000" dirty="0"/>
              <a:t>задания представляют собой задания открытого типа с развёрнутым ответом базового уровня трудности.</a:t>
            </a:r>
          </a:p>
        </p:txBody>
      </p:sp>
    </p:spTree>
    <p:extLst>
      <p:ext uri="{BB962C8B-B14F-4D97-AF65-F5344CB8AC3E}">
        <p14:creationId xmlns:p14="http://schemas.microsoft.com/office/powerpoint/2010/main" val="1544119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656" y="395536"/>
            <a:ext cx="6040437" cy="8424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2971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38" y="214312"/>
            <a:ext cx="6464300" cy="8929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160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438</TotalTime>
  <Words>249</Words>
  <Application>Microsoft Office PowerPoint</Application>
  <PresentationFormat>Экран (4:3)</PresentationFormat>
  <Paragraphs>62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Воздушный поток</vt:lpstr>
      <vt:lpstr>Итоговое собеседование-2021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Итоговое собеседование-2018</dc:title>
  <dc:creator>Samsung</dc:creator>
  <cp:lastModifiedBy>user</cp:lastModifiedBy>
  <cp:revision>49</cp:revision>
  <cp:lastPrinted>2018-01-30T08:27:26Z</cp:lastPrinted>
  <dcterms:created xsi:type="dcterms:W3CDTF">2017-12-12T07:27:41Z</dcterms:created>
  <dcterms:modified xsi:type="dcterms:W3CDTF">2021-01-22T07:19:29Z</dcterms:modified>
</cp:coreProperties>
</file>