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lefon-doveria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1547135"/>
            <a:ext cx="7488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Детский телефон доверия доступен в каждом уголке России.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681" y="4093620"/>
            <a:ext cx="1019469" cy="10527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619988"/>
            <a:ext cx="3516299" cy="22048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5326" y="5736767"/>
            <a:ext cx="5040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Выполнила ученица 10 «А» класса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МБОУ «Гимназия №95»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Улаева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Анастасия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51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836711"/>
            <a:ext cx="51845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«Детский телефон доверия» </a:t>
            </a:r>
            <a:r>
              <a:rPr lang="ru-RU" dirty="0">
                <a:latin typeface="Arial Black" pitchFamily="34" charset="0"/>
              </a:rPr>
              <a:t>– это люди, которые знают, как вам помочь и готовы бескорыстно это сделать! </a:t>
            </a:r>
            <a:r>
              <a:rPr lang="ru-RU" dirty="0" smtClean="0">
                <a:latin typeface="Arial Black" pitchFamily="34" charset="0"/>
              </a:rPr>
              <a:t>Если </a:t>
            </a:r>
            <a:r>
              <a:rPr lang="ru-RU" dirty="0">
                <a:latin typeface="Arial Black" pitchFamily="34" charset="0"/>
              </a:rPr>
              <a:t>в какие-то жизненные моменты Вам тяжело, то знайте, что рядом всегда есть люди, готовые Вам помочь!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4023" y1="39747" x2="28516" y2="46076"/>
                        <a14:foregroundMark x1="33398" y1="30506" x2="34668" y2="38861"/>
                        <a14:foregroundMark x1="34961" y1="40506" x2="35156" y2="43038"/>
                        <a14:foregroundMark x1="46289" y1="29114" x2="41602" y2="43038"/>
                        <a14:foregroundMark x1="19922" y1="52785" x2="24414" y2="55190"/>
                        <a14:foregroundMark x1="48242" y1="55570" x2="53613" y2="53544"/>
                        <a14:foregroundMark x1="48633" y1="41646" x2="50098" y2="45190"/>
                        <a14:foregroundMark x1="52051" y1="36329" x2="55078" y2="40506"/>
                        <a14:foregroundMark x1="50977" y1="46962" x2="48438" y2="40253"/>
                        <a14:foregroundMark x1="49902" y1="47468" x2="47754" y2="38608"/>
                        <a14:foregroundMark x1="62988" y1="46329" x2="55273" y2="27215"/>
                        <a14:foregroundMark x1="30176" y1="77215" x2="30176" y2="80000"/>
                        <a14:foregroundMark x1="35742" y1="77215" x2="35156" y2="80759"/>
                        <a14:foregroundMark x1="29297" y1="85570" x2="28711" y2="88354"/>
                        <a14:foregroundMark x1="33398" y1="85823" x2="33203" y2="88101"/>
                        <a14:foregroundMark x1="38965" y1="86329" x2="38965" y2="88861"/>
                        <a14:foregroundMark x1="48633" y1="64177" x2="48633" y2="67215"/>
                        <a14:foregroundMark x1="52246" y1="64684" x2="52246" y2="67215"/>
                        <a14:foregroundMark x1="58691" y1="63291" x2="58301" y2="66709"/>
                        <a14:foregroundMark x1="63184" y1="64430" x2="63867" y2="68354"/>
                        <a14:foregroundMark x1="67676" y1="64937" x2="67480" y2="66709"/>
                        <a14:foregroundMark x1="75195" y1="65316" x2="75000" y2="67468"/>
                        <a14:foregroundMark x1="80762" y1="65316" x2="80762" y2="67215"/>
                        <a14:foregroundMark x1="33203" y1="14430" x2="34277" y2="14430"/>
                        <a14:foregroundMark x1="37500" y1="11646" x2="37500" y2="11646"/>
                        <a14:foregroundMark x1="42383" y1="11646" x2="42871" y2="13038"/>
                        <a14:foregroundMark x1="47168" y1="11392" x2="47168" y2="13038"/>
                        <a14:foregroundMark x1="52051" y1="12785" x2="51172" y2="14430"/>
                        <a14:foregroundMark x1="54199" y1="13038" x2="54199" y2="13797"/>
                        <a14:foregroundMark x1="57617" y1="15190" x2="57617" y2="15190"/>
                        <a14:foregroundMark x1="60254" y1="17215" x2="60254" y2="17215"/>
                        <a14:foregroundMark x1="56738" y1="17468" x2="55469" y2="17468"/>
                        <a14:foregroundMark x1="63184" y1="21646" x2="63184" y2="21646"/>
                        <a14:foregroundMark x1="66602" y1="26329" x2="66602" y2="26329"/>
                        <a14:foregroundMark x1="69629" y1="31013" x2="69629" y2="31013"/>
                        <a14:foregroundMark x1="72266" y1="35823" x2="72266" y2="35823"/>
                        <a14:foregroundMark x1="72266" y1="40759" x2="72266" y2="40759"/>
                        <a14:foregroundMark x1="72656" y1="47215" x2="72656" y2="47215"/>
                        <a14:foregroundMark x1="51465" y1="77468" x2="51465" y2="77468"/>
                        <a14:foregroundMark x1="56738" y1="76709" x2="56738" y2="76709"/>
                        <a14:foregroundMark x1="62402" y1="77215" x2="62402" y2="77215"/>
                        <a14:foregroundMark x1="64941" y1="77468" x2="64941" y2="77468"/>
                        <a14:foregroundMark x1="69434" y1="77468" x2="69434" y2="77468"/>
                        <a14:foregroundMark x1="74805" y1="76076" x2="74805" y2="76076"/>
                        <a14:foregroundMark x1="83203" y1="76076" x2="83203" y2="76076"/>
                        <a14:foregroundMark x1="48242" y1="83924" x2="48242" y2="83924"/>
                        <a14:foregroundMark x1="50195" y1="83797" x2="50391" y2="82152"/>
                        <a14:foregroundMark x1="52051" y1="83797" x2="52051" y2="82532"/>
                        <a14:foregroundMark x1="53809" y1="84810" x2="54883" y2="84810"/>
                        <a14:foregroundMark x1="55859" y1="83038" x2="55859" y2="83038"/>
                        <a14:foregroundMark x1="57813" y1="82785" x2="57813" y2="82785"/>
                        <a14:foregroundMark x1="59668" y1="83418" x2="59668" y2="83418"/>
                        <a14:foregroundMark x1="61523" y1="81392" x2="61523" y2="81392"/>
                        <a14:foregroundMark x1="62891" y1="84810" x2="62891" y2="84810"/>
                        <a14:foregroundMark x1="64258" y1="83165" x2="64258" y2="83165"/>
                        <a14:foregroundMark x1="67578" y1="82532" x2="67578" y2="82532"/>
                        <a14:foregroundMark x1="70020" y1="84557" x2="70020" y2="84557"/>
                        <a14:foregroundMark x1="71387" y1="83544" x2="71387" y2="83544"/>
                        <a14:foregroundMark x1="74414" y1="83038" x2="74414" y2="83038"/>
                        <a14:foregroundMark x1="75391" y1="83038" x2="75391" y2="83038"/>
                        <a14:foregroundMark x1="77832" y1="83038" x2="77832" y2="83038"/>
                        <a14:foregroundMark x1="79492" y1="83038" x2="79492" y2="83038"/>
                        <a14:foregroundMark x1="82227" y1="82785" x2="82227" y2="82785"/>
                        <a14:foregroundMark x1="48535" y1="88354" x2="48535" y2="88354"/>
                        <a14:foregroundMark x1="50781" y1="88481" x2="50781" y2="88481"/>
                        <a14:foregroundMark x1="52441" y1="88481" x2="52441" y2="88481"/>
                        <a14:foregroundMark x1="55078" y1="88354" x2="55078" y2="88354"/>
                        <a14:foregroundMark x1="57813" y1="88101" x2="57813" y2="88101"/>
                        <a14:foregroundMark x1="59473" y1="88101" x2="59473" y2="88101"/>
                        <a14:foregroundMark x1="61035" y1="88101" x2="61035" y2="88101"/>
                        <a14:foregroundMark x1="63184" y1="87975" x2="63184" y2="87975"/>
                        <a14:foregroundMark x1="64648" y1="88101" x2="64648" y2="88101"/>
                        <a14:foregroundMark x1="66504" y1="88101" x2="66504" y2="88101"/>
                        <a14:foregroundMark x1="68066" y1="88101" x2="68066" y2="88101"/>
                        <a14:foregroundMark x1="69727" y1="88101" x2="69727" y2="88101"/>
                        <a14:foregroundMark x1="70508" y1="86582" x2="70508" y2="865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868036"/>
            <a:ext cx="5176591" cy="399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54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382540"/>
            <a:ext cx="74168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solidFill>
                  <a:srgbClr val="00B0F0"/>
                </a:solidFill>
                <a:latin typeface="Arial Black" pitchFamily="34" charset="0"/>
              </a:rPr>
              <a:t>Информация о работе детского телефона </a:t>
            </a:r>
            <a:r>
              <a:rPr lang="ru-RU" b="1" u="sng" dirty="0" smtClean="0">
                <a:solidFill>
                  <a:srgbClr val="00B0F0"/>
                </a:solidFill>
                <a:latin typeface="Arial Black" pitchFamily="34" charset="0"/>
              </a:rPr>
              <a:t>доверия.</a:t>
            </a:r>
            <a:r>
              <a:rPr lang="ru-RU" u="sng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ru-RU" u="sng" dirty="0">
                <a:solidFill>
                  <a:srgbClr val="00B0F0"/>
                </a:solidFill>
                <a:latin typeface="Arial Black" pitchFamily="34" charset="0"/>
              </a:rPr>
            </a:br>
            <a:endParaRPr lang="ru-RU" u="sng" dirty="0">
              <a:solidFill>
                <a:srgbClr val="00B0F0"/>
              </a:solidFill>
              <a:latin typeface="Arial Black" pitchFamily="34" charset="0"/>
            </a:endParaRPr>
          </a:p>
          <a:p>
            <a:r>
              <a:rPr lang="ru-RU" dirty="0">
                <a:latin typeface="Arial Black" pitchFamily="34" charset="0"/>
              </a:rPr>
              <a:t>В 2020 году отмечается 10 лет с начала работы детского телефона доверия под единым общероссийским номером  </a:t>
            </a:r>
            <a:r>
              <a:rPr lang="ru-RU" i="1" dirty="0">
                <a:solidFill>
                  <a:srgbClr val="FF0000"/>
                </a:solidFill>
                <a:latin typeface="Arial Black" pitchFamily="34" charset="0"/>
              </a:rPr>
              <a:t>8-800-2000-122</a:t>
            </a:r>
            <a:r>
              <a:rPr lang="ru-RU" dirty="0">
                <a:latin typeface="Arial Black" pitchFamily="34" charset="0"/>
              </a:rPr>
              <a:t>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18309" y="2060848"/>
            <a:ext cx="77768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Телефон доверия для детей, подростков и их родителей </a:t>
            </a:r>
            <a:r>
              <a:rPr lang="ru-RU" dirty="0">
                <a:latin typeface="Arial Black" pitchFamily="34" charset="0"/>
              </a:rPr>
              <a:t>– общественно значимый проект Фонда поддержки детей, находящихся в трудной жизненной ситуации, выполняемый совместно с региональными службами экстренной психологической помощи по телефону при поддержке руководителей органов исполнительной власти субъектов Российской Федерации. 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4" name="AutoShape 2" descr="логоТД 1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логоТД 10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4023" y1="39747" x2="28516" y2="46076"/>
                        <a14:foregroundMark x1="33398" y1="30506" x2="34668" y2="38861"/>
                        <a14:foregroundMark x1="34961" y1="40506" x2="35156" y2="43038"/>
                        <a14:foregroundMark x1="46289" y1="29114" x2="41602" y2="43038"/>
                        <a14:foregroundMark x1="19922" y1="52785" x2="24414" y2="55190"/>
                        <a14:foregroundMark x1="48242" y1="55570" x2="53613" y2="53544"/>
                        <a14:foregroundMark x1="48633" y1="41646" x2="50098" y2="45190"/>
                        <a14:foregroundMark x1="52051" y1="36329" x2="55078" y2="40506"/>
                        <a14:foregroundMark x1="50977" y1="46962" x2="48438" y2="40253"/>
                        <a14:foregroundMark x1="49902" y1="47468" x2="47754" y2="38608"/>
                        <a14:foregroundMark x1="62988" y1="46329" x2="55273" y2="27215"/>
                        <a14:foregroundMark x1="30176" y1="77215" x2="30176" y2="80000"/>
                        <a14:foregroundMark x1="35742" y1="77215" x2="35156" y2="80759"/>
                        <a14:foregroundMark x1="29297" y1="85570" x2="28711" y2="88354"/>
                        <a14:foregroundMark x1="33398" y1="85823" x2="33203" y2="88101"/>
                        <a14:foregroundMark x1="38965" y1="86329" x2="38965" y2="88861"/>
                        <a14:foregroundMark x1="48633" y1="64177" x2="48633" y2="67215"/>
                        <a14:foregroundMark x1="52246" y1="64684" x2="52246" y2="67215"/>
                        <a14:foregroundMark x1="58691" y1="63291" x2="58301" y2="66709"/>
                        <a14:foregroundMark x1="63184" y1="64430" x2="63867" y2="68354"/>
                        <a14:foregroundMark x1="67676" y1="64937" x2="67480" y2="66709"/>
                        <a14:foregroundMark x1="75195" y1="65316" x2="75000" y2="67468"/>
                        <a14:foregroundMark x1="80762" y1="65316" x2="80762" y2="67215"/>
                        <a14:foregroundMark x1="33203" y1="14430" x2="34277" y2="14430"/>
                        <a14:foregroundMark x1="37500" y1="11646" x2="37500" y2="11646"/>
                        <a14:foregroundMark x1="42383" y1="11646" x2="42871" y2="13038"/>
                        <a14:foregroundMark x1="47168" y1="11392" x2="47168" y2="13038"/>
                        <a14:foregroundMark x1="52051" y1="12785" x2="51172" y2="14430"/>
                        <a14:foregroundMark x1="54199" y1="13038" x2="54199" y2="13797"/>
                        <a14:foregroundMark x1="57617" y1="15190" x2="57617" y2="15190"/>
                        <a14:foregroundMark x1="60254" y1="17215" x2="60254" y2="17215"/>
                        <a14:foregroundMark x1="56738" y1="17468" x2="55469" y2="17468"/>
                        <a14:foregroundMark x1="63184" y1="21646" x2="63184" y2="21646"/>
                        <a14:foregroundMark x1="66602" y1="26329" x2="66602" y2="26329"/>
                        <a14:foregroundMark x1="69629" y1="31013" x2="69629" y2="31013"/>
                        <a14:foregroundMark x1="72266" y1="35823" x2="72266" y2="35823"/>
                        <a14:foregroundMark x1="72266" y1="40759" x2="72266" y2="40759"/>
                        <a14:foregroundMark x1="72656" y1="47215" x2="72656" y2="47215"/>
                        <a14:foregroundMark x1="51465" y1="77468" x2="51465" y2="77468"/>
                        <a14:foregroundMark x1="56738" y1="76709" x2="56738" y2="76709"/>
                        <a14:foregroundMark x1="62402" y1="77215" x2="62402" y2="77215"/>
                        <a14:foregroundMark x1="64941" y1="77468" x2="64941" y2="77468"/>
                        <a14:foregroundMark x1="69434" y1="77468" x2="69434" y2="77468"/>
                        <a14:foregroundMark x1="74805" y1="76076" x2="74805" y2="76076"/>
                        <a14:foregroundMark x1="83203" y1="76076" x2="83203" y2="76076"/>
                        <a14:foregroundMark x1="48242" y1="83924" x2="48242" y2="83924"/>
                        <a14:foregroundMark x1="50195" y1="83797" x2="50391" y2="82152"/>
                        <a14:foregroundMark x1="52051" y1="83797" x2="52051" y2="82532"/>
                        <a14:foregroundMark x1="53809" y1="84810" x2="54883" y2="84810"/>
                        <a14:foregroundMark x1="55859" y1="83038" x2="55859" y2="83038"/>
                        <a14:foregroundMark x1="57813" y1="82785" x2="57813" y2="82785"/>
                        <a14:foregroundMark x1="59668" y1="83418" x2="59668" y2="83418"/>
                        <a14:foregroundMark x1="61523" y1="81392" x2="61523" y2="81392"/>
                        <a14:foregroundMark x1="62891" y1="84810" x2="62891" y2="84810"/>
                        <a14:foregroundMark x1="64258" y1="83165" x2="64258" y2="83165"/>
                        <a14:foregroundMark x1="67578" y1="82532" x2="67578" y2="82532"/>
                        <a14:foregroundMark x1="70020" y1="84557" x2="70020" y2="84557"/>
                        <a14:foregroundMark x1="71387" y1="83544" x2="71387" y2="83544"/>
                        <a14:foregroundMark x1="74414" y1="83038" x2="74414" y2="83038"/>
                        <a14:foregroundMark x1="75391" y1="83038" x2="75391" y2="83038"/>
                        <a14:foregroundMark x1="77832" y1="83038" x2="77832" y2="83038"/>
                        <a14:foregroundMark x1="79492" y1="83038" x2="79492" y2="83038"/>
                        <a14:foregroundMark x1="82227" y1="82785" x2="82227" y2="82785"/>
                        <a14:foregroundMark x1="48535" y1="88354" x2="48535" y2="88354"/>
                        <a14:foregroundMark x1="50781" y1="88481" x2="50781" y2="88481"/>
                        <a14:foregroundMark x1="52441" y1="88481" x2="52441" y2="88481"/>
                        <a14:foregroundMark x1="55078" y1="88354" x2="55078" y2="88354"/>
                        <a14:foregroundMark x1="57813" y1="88101" x2="57813" y2="88101"/>
                        <a14:foregroundMark x1="59473" y1="88101" x2="59473" y2="88101"/>
                        <a14:foregroundMark x1="61035" y1="88101" x2="61035" y2="88101"/>
                        <a14:foregroundMark x1="63184" y1="87975" x2="63184" y2="87975"/>
                        <a14:foregroundMark x1="64648" y1="88101" x2="64648" y2="88101"/>
                        <a14:foregroundMark x1="66504" y1="88101" x2="66504" y2="88101"/>
                        <a14:foregroundMark x1="68066" y1="88101" x2="68066" y2="88101"/>
                        <a14:foregroundMark x1="69727" y1="88101" x2="69727" y2="88101"/>
                        <a14:foregroundMark x1="70508" y1="86582" x2="70508" y2="865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078706"/>
            <a:ext cx="3401071" cy="262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66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262444"/>
            <a:ext cx="782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 Black" pitchFamily="34" charset="0"/>
              </a:rPr>
              <a:t>Уникальность данной службы для России </a:t>
            </a:r>
            <a:r>
              <a:rPr lang="ru-RU" dirty="0" smtClean="0">
                <a:latin typeface="Arial Black" pitchFamily="34" charset="0"/>
              </a:rPr>
              <a:t>заключается в: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052736"/>
            <a:ext cx="3240360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обеспечении доступности и своевременности оказания психологической помощи  детям по вопросам,  связанным с острыми жизненными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ситуациями</a:t>
            </a:r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438297" y="1052736"/>
            <a:ext cx="288032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эмоциональной поддержке детей, укреплении их уверенности в себе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5425" y="2639915"/>
            <a:ext cx="288032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предупреждении суицидов и насилия среди детей-подростков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83087" y="2492896"/>
            <a:ext cx="3478404" cy="1137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оказании помощи в мобилизации их творческих, интеллектуальных, личностных, духовных ресурсов для выхода из кризисного состояния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25425" y="4178455"/>
            <a:ext cx="288032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профилактике беспризорности и безнадзорности несовершеннолетних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83087" y="4077072"/>
            <a:ext cx="3510693" cy="1034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психологическом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консультировании родителей, определении алгоритмов действий для нормализации отношений с детьми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03848" y="5661248"/>
            <a:ext cx="288032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содействии развитию психологической грамотности населения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394" l="0" r="100000">
                        <a14:foregroundMark x1="61204" y1="7879" x2="71372" y2="16545"/>
                        <a14:foregroundMark x1="46989" y1="29697" x2="66140" y2="27697"/>
                        <a14:foregroundMark x1="51629" y1="38970" x2="48667" y2="46485"/>
                        <a14:foregroundMark x1="30207" y1="48909" x2="30207" y2="50909"/>
                        <a14:foregroundMark x1="74729" y1="73152" x2="62883" y2="70485"/>
                        <a14:foregroundMark x1="50642" y1="96788" x2="50642" y2="92121"/>
                        <a14:foregroundMark x1="25962" y1="48485" x2="25962" y2="51939"/>
                        <a14:foregroundMark x1="48371" y1="26667" x2="41461" y2="28485"/>
                        <a14:foregroundMark x1="46002" y1="91333" x2="42744" y2="935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204" y="5301208"/>
            <a:ext cx="1241851" cy="202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73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1039" y="908720"/>
            <a:ext cx="828091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Arial Black" pitchFamily="34" charset="0"/>
              </a:rPr>
              <a:t>Служба работает во всех субъектах Российской Федерации</a:t>
            </a:r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.</a:t>
            </a:r>
          </a:p>
          <a:p>
            <a:endParaRPr lang="ru-RU" dirty="0">
              <a:latin typeface="Arial Black" pitchFamily="34" charset="0"/>
            </a:endParaRPr>
          </a:p>
          <a:p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>
                <a:latin typeface="Arial Black" pitchFamily="34" charset="0"/>
              </a:rPr>
              <a:t>Дети, подростки, их родители, иные граждане при звонке на номер </a:t>
            </a:r>
            <a:r>
              <a:rPr lang="ru-RU" i="1" dirty="0">
                <a:latin typeface="Arial Black" pitchFamily="34" charset="0"/>
              </a:rPr>
              <a:t>8-800-2000-122</a:t>
            </a:r>
            <a:r>
              <a:rPr lang="ru-RU" dirty="0">
                <a:latin typeface="Arial Black" pitchFamily="34" charset="0"/>
              </a:rPr>
              <a:t> в любом населенном пункте со стационарных или мобильных телефонов могут получить психологическую помощь специалистов действующих региональных служб, оказываемую </a:t>
            </a:r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на принципах анонимности, конфиденциальности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.</a:t>
            </a:r>
          </a:p>
          <a:p>
            <a:endParaRPr lang="ru-RU" dirty="0">
              <a:latin typeface="Arial Black" pitchFamily="34" charset="0"/>
            </a:endParaRPr>
          </a:p>
          <a:p>
            <a:r>
              <a:rPr lang="ru-RU" i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i="1" dirty="0">
                <a:solidFill>
                  <a:srgbClr val="FF0000"/>
                </a:solidFill>
                <a:latin typeface="Arial Black" pitchFamily="34" charset="0"/>
              </a:rPr>
              <a:t>З</a:t>
            </a:r>
            <a:r>
              <a:rPr lang="ru-RU" i="1" dirty="0" smtClean="0">
                <a:solidFill>
                  <a:srgbClr val="FF0000"/>
                </a:solidFill>
                <a:latin typeface="Arial Black" pitchFamily="34" charset="0"/>
              </a:rPr>
              <a:t>вонок </a:t>
            </a:r>
            <a:r>
              <a:rPr lang="ru-RU" i="1" dirty="0">
                <a:solidFill>
                  <a:srgbClr val="FF0000"/>
                </a:solidFill>
                <a:latin typeface="Arial Black" pitchFamily="34" charset="0"/>
              </a:rPr>
              <a:t>для обратившегося всегда бесплатен</a:t>
            </a:r>
            <a:r>
              <a:rPr lang="ru-RU" i="1" dirty="0" smtClean="0">
                <a:solidFill>
                  <a:srgbClr val="FF0000"/>
                </a:solidFill>
                <a:latin typeface="Arial Black" pitchFamily="34" charset="0"/>
              </a:rPr>
              <a:t>.</a:t>
            </a:r>
          </a:p>
        </p:txBody>
      </p:sp>
      <p:pic>
        <p:nvPicPr>
          <p:cNvPr id="3074" name="Picture 2" descr="https://pbs.twimg.com/media/DJhwAiRXkAARVkO.jpg:lar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517" l="800" r="95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096243"/>
            <a:ext cx="3312368" cy="2742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83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692696"/>
            <a:ext cx="820891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cap="all" dirty="0">
                <a:latin typeface="Arial Black" pitchFamily="34" charset="0"/>
              </a:rPr>
              <a:t>В СЛУЖБЕ ТЕЛЕФОНА ДОВЕРИЯ РАБОТАЮТ ПРОШЕДШИЕ СПЕЦИАЛЬНУЮ ПОДГОТОВКУ </a:t>
            </a:r>
            <a:r>
              <a:rPr lang="ru-RU" sz="1600" b="1" i="1" cap="all" dirty="0">
                <a:solidFill>
                  <a:srgbClr val="FF0000"/>
                </a:solidFill>
                <a:latin typeface="Arial Black" pitchFamily="34" charset="0"/>
              </a:rPr>
              <a:t>ПСИХОЛОГИ-КОНСУЛЬТАНТЫ</a:t>
            </a:r>
            <a:r>
              <a:rPr lang="ru-RU" sz="1600" b="1" cap="all" dirty="0" smtClean="0">
                <a:latin typeface="Arial Black" pitchFamily="34" charset="0"/>
              </a:rPr>
              <a:t>.</a:t>
            </a:r>
            <a:br>
              <a:rPr lang="ru-RU" sz="1600" b="1" cap="all" dirty="0" smtClean="0">
                <a:latin typeface="Arial Black" pitchFamily="34" charset="0"/>
              </a:rPr>
            </a:br>
            <a:endParaRPr lang="ru-RU" sz="1600" b="1" cap="all" dirty="0">
              <a:latin typeface="Arial Black" pitchFamily="34" charset="0"/>
            </a:endParaRPr>
          </a:p>
          <a:p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Их главная задача </a:t>
            </a:r>
            <a:r>
              <a:rPr lang="ru-RU" dirty="0">
                <a:latin typeface="Arial Black" pitchFamily="34" charset="0"/>
              </a:rPr>
              <a:t>— снять остроту психоэмоционального напряжения, переживаний, которые испытывает звонящий в данный момент, и уберечь юного или взрослого собеседника от опрометчивых и опасных </a:t>
            </a:r>
            <a:r>
              <a:rPr lang="ru-RU" dirty="0" smtClean="0">
                <a:latin typeface="Arial Black" pitchFamily="34" charset="0"/>
              </a:rPr>
              <a:t>поступков:</a:t>
            </a:r>
            <a:endParaRPr lang="ru-RU" dirty="0">
              <a:latin typeface="Arial Black" pitchFamily="34" charset="0"/>
            </a:endParaRP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43808" y="2763149"/>
            <a:ext cx="3168352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вместе с абонентом проанализировать ситуацию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56384" y="3846882"/>
            <a:ext cx="2786608" cy="3240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выявить ее причины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65512" y="4731359"/>
            <a:ext cx="3168352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подсказать алгоритмы выхода из сложившегося положения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39752" y="5805264"/>
            <a:ext cx="453650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мотивировать человека на то, чтобы он сам постарался решить проблему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4427984" y="3400874"/>
            <a:ext cx="0" cy="3058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5" idx="2"/>
          </p:cNvCxnSpPr>
          <p:nvPr/>
        </p:nvCxnSpPr>
        <p:spPr>
          <a:xfrm>
            <a:off x="4449688" y="4170918"/>
            <a:ext cx="0" cy="3851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6" idx="2"/>
            <a:endCxn id="6" idx="2"/>
          </p:cNvCxnSpPr>
          <p:nvPr/>
        </p:nvCxnSpPr>
        <p:spPr>
          <a:xfrm>
            <a:off x="4449688" y="5379431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6" idx="2"/>
          </p:cNvCxnSpPr>
          <p:nvPr/>
        </p:nvCxnSpPr>
        <p:spPr>
          <a:xfrm>
            <a:off x="4449688" y="5379431"/>
            <a:ext cx="0" cy="42583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585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8236" y="517322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/>
              <a:t>В НАСТОЯЩЕЕ ВРЕМЯ К ЕДИНОМУ НОМЕРУ 8-800-2000-122 </a:t>
            </a:r>
            <a:r>
              <a:rPr lang="ru-RU" b="1" cap="all" dirty="0" smtClean="0"/>
              <a:t>ПОДКЛЮЧЕНЫ:</a:t>
            </a:r>
            <a:endParaRPr lang="ru-RU" b="1" cap="all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3302" y1="24633" x2="23302" y2="24633"/>
                        <a14:foregroundMark x1="23611" y1="26100" x2="23611" y2="26100"/>
                        <a14:foregroundMark x1="20988" y1="49267" x2="20988" y2="49267"/>
                        <a14:foregroundMark x1="48457" y1="19355" x2="48457" y2="19355"/>
                        <a14:foregroundMark x1="51080" y1="15836" x2="51080" y2="15836"/>
                        <a14:foregroundMark x1="52006" y1="15836" x2="46296" y2="19355"/>
                        <a14:foregroundMark x1="45988" y1="20821" x2="45988" y2="20821"/>
                        <a14:foregroundMark x1="45833" y1="21408" x2="47377" y2="22874"/>
                        <a14:foregroundMark x1="41512" y1="24047" x2="43364" y2="24633"/>
                        <a14:foregroundMark x1="62963" y1="11144" x2="65432" y2="17009"/>
                        <a14:foregroundMark x1="53549" y1="15543" x2="53549" y2="15543"/>
                        <a14:foregroundMark x1="54167" y1="24633" x2="53858" y2="22874"/>
                        <a14:foregroundMark x1="58025" y1="21114" x2="58025" y2="21114"/>
                        <a14:foregroundMark x1="77006" y1="17595" x2="77006" y2="17595"/>
                        <a14:foregroundMark x1="74846" y1="15543" x2="78395" y2="21994"/>
                        <a14:foregroundMark x1="79475" y1="25220" x2="79784" y2="26393"/>
                        <a14:foregroundMark x1="79784" y1="9677" x2="79938" y2="24340"/>
                        <a14:foregroundMark x1="79938" y1="24633" x2="79012" y2="30792"/>
                        <a14:foregroundMark x1="92747" y1="8798" x2="91358" y2="11437"/>
                        <a14:foregroundMark x1="89198" y1="62757" x2="90586" y2="67449"/>
                        <a14:foregroundMark x1="90586" y1="68035" x2="90586" y2="68035"/>
                        <a14:foregroundMark x1="96605" y1="58358" x2="97377" y2="68035"/>
                        <a14:foregroundMark x1="97377" y1="70968" x2="95525" y2="78006"/>
                        <a14:foregroundMark x1="90895" y1="71848" x2="91512" y2="74487"/>
                        <a14:foregroundMark x1="47377" y1="94135" x2="66975" y2="94721"/>
                        <a14:foregroundMark x1="70525" y1="91202" x2="53549" y2="89443"/>
                        <a14:foregroundMark x1="74383" y1="95894" x2="50617" y2="99120"/>
                        <a14:foregroundMark x1="51389" y1="88270" x2="73765" y2="88270"/>
                        <a14:foregroundMark x1="48302" y1="87683" x2="44444" y2="93255"/>
                        <a14:foregroundMark x1="15278" y1="65396" x2="11883" y2="83871"/>
                        <a14:foregroundMark x1="16204" y1="52199" x2="6019" y2="80938"/>
                        <a14:foregroundMark x1="8951" y1="62463" x2="2315" y2="77126"/>
                        <a14:foregroundMark x1="18827" y1="74487" x2="14352" y2="85630"/>
                        <a14:foregroundMark x1="4475" y1="86510" x2="17901" y2="865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68" y="1056005"/>
            <a:ext cx="7852248" cy="413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13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822826"/>
            <a:ext cx="805835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 Black" pitchFamily="34" charset="0"/>
              </a:rPr>
              <a:t>На сегодняшний день специалисты Службы «Детский Телефон доверия</a:t>
            </a:r>
            <a:r>
              <a:rPr lang="ru-RU" dirty="0" smtClean="0">
                <a:latin typeface="Arial Black" pitchFamily="34" charset="0"/>
              </a:rPr>
              <a:t>»:</a:t>
            </a:r>
          </a:p>
          <a:p>
            <a:endParaRPr lang="ru-RU" dirty="0">
              <a:latin typeface="Arial Black" pitchFamily="34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Arial Black" pitchFamily="34" charset="0"/>
                <a:cs typeface="Times New Roman" pitchFamily="18" charset="0"/>
              </a:rPr>
              <a:t>на регулярной основе проводят обучение психологов из </a:t>
            </a:r>
            <a:r>
              <a:rPr lang="ru-RU" b="1" dirty="0">
                <a:solidFill>
                  <a:srgbClr val="00B0F0"/>
                </a:solidFill>
                <a:latin typeface="Arial Black" pitchFamily="34" charset="0"/>
                <a:cs typeface="Times New Roman" pitchFamily="18" charset="0"/>
              </a:rPr>
              <a:t>7 регионов страны</a:t>
            </a:r>
            <a:r>
              <a:rPr lang="ru-RU" dirty="0">
                <a:latin typeface="Arial Black" pitchFamily="34" charset="0"/>
                <a:cs typeface="Times New Roman" pitchFamily="18" charset="0"/>
              </a:rPr>
              <a:t>, работающих на Всероссийской линии детских телефонов доверия;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Arial Black" pitchFamily="34" charset="0"/>
                <a:cs typeface="Times New Roman" pitchFamily="18" charset="0"/>
              </a:rPr>
              <a:t>являются авторами многочисленных </a:t>
            </a:r>
            <a:r>
              <a:rPr lang="ru-RU" dirty="0">
                <a:solidFill>
                  <a:srgbClr val="00B0F0"/>
                </a:solidFill>
                <a:latin typeface="Arial Black" pitchFamily="34" charset="0"/>
                <a:cs typeface="Times New Roman" pitchFamily="18" charset="0"/>
              </a:rPr>
              <a:t>методических пособий по обсуждаемой проблематике</a:t>
            </a:r>
            <a:r>
              <a:rPr lang="ru-RU" dirty="0">
                <a:latin typeface="Arial Black" pitchFamily="34" charset="0"/>
                <a:cs typeface="Times New Roman" pitchFamily="18" charset="0"/>
              </a:rPr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Arial Black" pitchFamily="34" charset="0"/>
                <a:cs typeface="Times New Roman" pitchFamily="18" charset="0"/>
              </a:rPr>
              <a:t>регулярно </a:t>
            </a:r>
            <a:r>
              <a:rPr lang="ru-RU" dirty="0">
                <a:solidFill>
                  <a:srgbClr val="00B0F0"/>
                </a:solidFill>
                <a:latin typeface="Arial Black" pitchFamily="34" charset="0"/>
                <a:cs typeface="Times New Roman" pitchFamily="18" charset="0"/>
              </a:rPr>
              <a:t>проводят научно-практические исследования</a:t>
            </a:r>
            <a:r>
              <a:rPr lang="ru-RU" dirty="0">
                <a:latin typeface="Arial Black" pitchFamily="34" charset="0"/>
                <a:cs typeface="Times New Roman" pitchFamily="18" charset="0"/>
              </a:rPr>
              <a:t> по теме эмоционального выгорания специалистов, оказывающих экстренную психологическую помощь по телефону</a:t>
            </a:r>
            <a:r>
              <a:rPr lang="ru-RU" dirty="0" smtClean="0">
                <a:latin typeface="Arial Black" pitchFamily="34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>
              <a:latin typeface="Arial Black" pitchFamily="34" charset="0"/>
              <a:cs typeface="Times New Roman" pitchFamily="18" charset="0"/>
            </a:endParaRPr>
          </a:p>
          <a:p>
            <a:r>
              <a:rPr lang="ru-RU" dirty="0">
                <a:latin typeface="Arial Black" pitchFamily="34" charset="0"/>
                <a:cs typeface="Times New Roman" pitchFamily="18" charset="0"/>
              </a:rPr>
              <a:t>Также «Детский телефон доверия</a:t>
            </a:r>
            <a:r>
              <a:rPr lang="ru-RU" dirty="0" smtClean="0">
                <a:latin typeface="Arial Black" pitchFamily="34" charset="0"/>
                <a:cs typeface="Times New Roman" pitchFamily="18" charset="0"/>
              </a:rPr>
              <a:t>»– </a:t>
            </a:r>
            <a:r>
              <a:rPr lang="ru-RU" dirty="0">
                <a:latin typeface="Arial Black" pitchFamily="34" charset="0"/>
                <a:cs typeface="Times New Roman" pitchFamily="18" charset="0"/>
              </a:rPr>
              <a:t>одна из </a:t>
            </a:r>
            <a:r>
              <a:rPr lang="ru-RU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немногочисленных служб</a:t>
            </a:r>
            <a:r>
              <a:rPr lang="ru-RU" dirty="0">
                <a:latin typeface="Arial Black" pitchFamily="34" charset="0"/>
                <a:cs typeface="Times New Roman" pitchFamily="18" charset="0"/>
              </a:rPr>
              <a:t>, оказывающая юридическую помощь детям и их родителям в рамках телефонного консультирования.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479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3220" y="620687"/>
            <a:ext cx="777686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 Black" pitchFamily="34" charset="0"/>
              </a:rPr>
              <a:t>Телефон доверия является одним из каналов, по которому ребенок может получить консультацию по волнующим его вопросам самостоятельно, без опоры на участие взрослых</a:t>
            </a:r>
            <a:r>
              <a:rPr lang="ru-RU" dirty="0" smtClean="0">
                <a:latin typeface="Arial Black" pitchFamily="34" charset="0"/>
              </a:rPr>
              <a:t>.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>
                <a:latin typeface="Arial Black" pitchFamily="34" charset="0"/>
              </a:rPr>
              <a:t>В сложной жизненной ситуации – в случае потери контакта с родителями и сверстниками – для него особенно важна возможность получения психологической помощи. Сотрудники «Детского телефона доверия» успешно выступают посредниками при разрешении конфликтов, что дает возможность всем членам семьи </a:t>
            </a:r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преодолеть кризис, не причиняя вреда ребенку.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2050" name="Picture 2" descr="https://www.culture.ru/storage/images/58a6d8c1cb971eb0c89d1d6aac9e9843/5ea5423af20fca53e04a1ed8cee0ed6b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0314" y1="21743" x2="26230" y2="35260"/>
                        <a14:foregroundMark x1="15966" y1="15965" x2="18817" y2="21743"/>
                        <a14:foregroundMark x1="20171" y1="14887" x2="24163" y2="15671"/>
                        <a14:foregroundMark x1="14469" y1="47600" x2="13329" y2="60921"/>
                        <a14:foregroundMark x1="13899" y1="42605" x2="18460" y2="38394"/>
                        <a14:foregroundMark x1="19173" y1="42605" x2="22594" y2="39765"/>
                        <a14:foregroundMark x1="25303" y1="40548" x2="23165" y2="70323"/>
                        <a14:foregroundMark x1="11618" y1="58570" x2="12901" y2="54946"/>
                        <a14:foregroundMark x1="12545" y1="49461" x2="12545" y2="52302"/>
                        <a14:foregroundMark x1="11618" y1="49167" x2="11190" y2="60137"/>
                        <a14:foregroundMark x1="26800" y1="41528" x2="31361" y2="45446"/>
                        <a14:foregroundMark x1="47185" y1="17532" x2="43193" y2="15181"/>
                        <a14:foregroundMark x1="78546" y1="7052" x2="80470" y2="7346"/>
                        <a14:foregroundMark x1="78546" y1="81587" x2="73770" y2="93046"/>
                        <a14:foregroundMark x1="56094" y1="81293" x2="53599" y2="92556"/>
                        <a14:foregroundMark x1="59872" y1="95690" x2="68852" y2="97258"/>
                        <a14:foregroundMark x1="17890" y1="14887" x2="19957" y2="128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875" y="4278657"/>
            <a:ext cx="3656772" cy="266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87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882" y="807095"/>
            <a:ext cx="8712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 Black" pitchFamily="34" charset="0"/>
              </a:rPr>
              <a:t>У детского телефона доверия есть сайт - </a:t>
            </a:r>
            <a:r>
              <a:rPr lang="ru-RU" dirty="0">
                <a:latin typeface="Arial Black" pitchFamily="34" charset="0"/>
                <a:hlinkClick r:id="rId3"/>
              </a:rPr>
              <a:t>www.telefon-doveria.ru</a:t>
            </a:r>
            <a:r>
              <a:rPr lang="ru-RU" dirty="0">
                <a:latin typeface="Arial Black" pitchFamily="34" charset="0"/>
              </a:rPr>
              <a:t> и группы в </a:t>
            </a:r>
            <a:r>
              <a:rPr lang="ru-RU" dirty="0" err="1" smtClean="0">
                <a:latin typeface="Arial Black" pitchFamily="34" charset="0"/>
              </a:rPr>
              <a:t>соцсетях</a:t>
            </a:r>
            <a:r>
              <a:rPr lang="ru-RU" dirty="0" smtClean="0">
                <a:latin typeface="Arial Black" pitchFamily="34" charset="0"/>
              </a:rPr>
              <a:t>, где расположена полезная информация и ответы на часто задаваемые вопросы.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0171"/>
            <a:ext cx="9252520" cy="432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21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326</Words>
  <Application>Microsoft Office PowerPoint</Application>
  <PresentationFormat>Экран (4:3)</PresentationFormat>
  <Paragraphs>36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Настя</dc:creator>
  <cp:lastModifiedBy>Настя</cp:lastModifiedBy>
  <cp:revision>8</cp:revision>
  <dcterms:created xsi:type="dcterms:W3CDTF">2020-05-04T17:04:56Z</dcterms:created>
  <dcterms:modified xsi:type="dcterms:W3CDTF">2020-05-04T18:24:13Z</dcterms:modified>
</cp:coreProperties>
</file>