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68" r:id="rId2"/>
    <p:sldId id="336" r:id="rId3"/>
    <p:sldId id="319" r:id="rId4"/>
    <p:sldId id="387" r:id="rId5"/>
    <p:sldId id="397" r:id="rId6"/>
    <p:sldId id="394" r:id="rId7"/>
    <p:sldId id="395" r:id="rId8"/>
    <p:sldId id="306" r:id="rId9"/>
    <p:sldId id="292" r:id="rId10"/>
    <p:sldId id="293" r:id="rId11"/>
    <p:sldId id="396" r:id="rId12"/>
    <p:sldId id="296" r:id="rId13"/>
    <p:sldId id="298" r:id="rId14"/>
    <p:sldId id="337" r:id="rId15"/>
    <p:sldId id="258" r:id="rId16"/>
    <p:sldId id="261" r:id="rId17"/>
    <p:sldId id="262" r:id="rId18"/>
    <p:sldId id="264" r:id="rId19"/>
    <p:sldId id="265" r:id="rId20"/>
    <p:sldId id="277" r:id="rId21"/>
    <p:sldId id="278" r:id="rId22"/>
    <p:sldId id="308" r:id="rId23"/>
    <p:sldId id="310" r:id="rId24"/>
    <p:sldId id="379" r:id="rId25"/>
    <p:sldId id="380" r:id="rId26"/>
    <p:sldId id="381" r:id="rId27"/>
    <p:sldId id="382" r:id="rId28"/>
    <p:sldId id="383" r:id="rId29"/>
    <p:sldId id="384" r:id="rId30"/>
    <p:sldId id="391" r:id="rId31"/>
    <p:sldId id="393" r:id="rId32"/>
    <p:sldId id="304" r:id="rId3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44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title>
      <c:tx>
        <c:rich>
          <a:bodyPr/>
          <a:lstStyle/>
          <a:p>
            <a: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</a:t>
            </a:r>
            <a:r>
              <a:rPr lang="ru-RU" sz="24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solidFill>
          <a:schemeClr val="bg2">
            <a:lumMod val="90000"/>
          </a:schemeClr>
        </a:solidFill>
      </c:spPr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070971999279777E-2"/>
          <c:y val="0.11223604123351373"/>
          <c:w val="0.928367753199836"/>
          <c:h val="0.792541900106337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История.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2353718360795159E-2"/>
                  <c:y val="-0.30211639844250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163279750525859E-2"/>
                  <c:y val="-0.302347523555583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723494324385415E-2"/>
                  <c:y val="-0.329412142037128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82</c:v>
                </c:pt>
                <c:pt idx="1">
                  <c:v>78</c:v>
                </c:pt>
                <c:pt idx="2">
                  <c:v>78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56153216"/>
        <c:axId val="140631040"/>
        <c:axId val="0"/>
      </c:bar3DChart>
      <c:catAx>
        <c:axId val="56153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0631040"/>
        <c:crosses val="autoZero"/>
        <c:auto val="1"/>
        <c:lblAlgn val="ctr"/>
        <c:lblOffset val="100"/>
        <c:noMultiLvlLbl val="0"/>
      </c:catAx>
      <c:valAx>
        <c:axId val="140631040"/>
        <c:scaling>
          <c:orientation val="minMax"/>
          <c:max val="100"/>
          <c:min val="36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56153216"/>
        <c:crosses val="autoZero"/>
        <c:crossBetween val="between"/>
      </c:valAx>
      <c:spPr>
        <a:solidFill>
          <a:schemeClr val="accent2">
            <a:lumMod val="40000"/>
            <a:lumOff val="60000"/>
          </a:schemeClr>
        </a:solidFill>
      </c:spPr>
    </c:plotArea>
    <c:plotVisOnly val="1"/>
    <c:dispBlanksAs val="gap"/>
    <c:showDLblsOverMax val="0"/>
  </c:chart>
  <c:spPr>
    <a:solidFill>
      <a:schemeClr val="accent1"/>
    </a:solidFill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title>
      <c:tx>
        <c:rich>
          <a:bodyPr/>
          <a:lstStyle/>
          <a:p>
            <a: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303043826129498E-2"/>
                  <c:y val="-2.43267989380490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892569359706998E-3"/>
                  <c:y val="-2.838126542772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74664252991498E-2"/>
                  <c:y val="-3.4462965162236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4820948932844996E-2"/>
                  <c:y val="-3.24357319173987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68</c:v>
                </c:pt>
                <c:pt idx="1">
                  <c:v>63.1</c:v>
                </c:pt>
                <c:pt idx="2">
                  <c:v>63.4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05010688"/>
        <c:axId val="138023296"/>
        <c:axId val="0"/>
      </c:bar3DChart>
      <c:catAx>
        <c:axId val="10501068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8023296"/>
        <c:crosses val="autoZero"/>
        <c:auto val="1"/>
        <c:lblAlgn val="ctr"/>
        <c:lblOffset val="100"/>
        <c:noMultiLvlLbl val="0"/>
      </c:catAx>
      <c:valAx>
        <c:axId val="1380232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50106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Биология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Биология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64586505638807E-2"/>
                  <c:y val="-0.24144038221744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076039481451951E-2"/>
                  <c:y val="-0.190210261204460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303571934273099E-2"/>
                  <c:y val="-0.331285244528930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67</c:v>
                </c:pt>
                <c:pt idx="1">
                  <c:v>51</c:v>
                </c:pt>
                <c:pt idx="2">
                  <c:v>72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138067968"/>
        <c:axId val="138070656"/>
        <c:axId val="0"/>
      </c:bar3DChart>
      <c:catAx>
        <c:axId val="138067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38070656"/>
        <c:crosses val="autoZero"/>
        <c:auto val="1"/>
        <c:lblAlgn val="ctr"/>
        <c:lblOffset val="100"/>
        <c:noMultiLvlLbl val="0"/>
      </c:catAx>
      <c:valAx>
        <c:axId val="138070656"/>
        <c:scaling>
          <c:orientation val="minMax"/>
          <c:max val="100"/>
          <c:min val="3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38067968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>
        <a:lumMod val="75000"/>
      </a:schemeClr>
    </a:solidFill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3"/>
    </mc:Choice>
    <mc:Fallback>
      <c:style val="33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430515253484049E-2"/>
                  <c:y val="-6.9717809132318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430515253484076E-2"/>
                  <c:y val="-3.9423767729511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7935860233985301E-2"/>
                  <c:y val="-3.42565640854719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441205214486415E-2"/>
                  <c:y val="-3.5273858460171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72</c:v>
                </c:pt>
                <c:pt idx="1">
                  <c:v>51</c:v>
                </c:pt>
                <c:pt idx="2">
                  <c:v>53.3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38238208"/>
        <c:axId val="138241152"/>
        <c:axId val="0"/>
      </c:bar3DChart>
      <c:catAx>
        <c:axId val="13823820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138241152"/>
        <c:crosses val="autoZero"/>
        <c:auto val="1"/>
        <c:lblAlgn val="ctr"/>
        <c:lblOffset val="100"/>
        <c:noMultiLvlLbl val="0"/>
      </c:catAx>
      <c:valAx>
        <c:axId val="1382411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82382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ru-RU" sz="2400" dirty="0"/>
              <a:t>Химия </a:t>
            </a:r>
          </a:p>
        </c:rich>
      </c:tx>
      <c:layout/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Химия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9478750727043399E-2"/>
                  <c:y val="-0.206350256341577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450567583993999E-2"/>
                  <c:y val="2.6522869205334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2407346896096513E-2"/>
                  <c:y val="-0.178539828186781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74</c:v>
                </c:pt>
                <c:pt idx="1">
                  <c:v>44</c:v>
                </c:pt>
                <c:pt idx="2">
                  <c:v>73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140735232"/>
        <c:axId val="140737920"/>
        <c:axId val="0"/>
      </c:bar3DChart>
      <c:catAx>
        <c:axId val="140735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140737920"/>
        <c:crosses val="autoZero"/>
        <c:auto val="1"/>
        <c:lblAlgn val="ctr"/>
        <c:lblOffset val="100"/>
        <c:noMultiLvlLbl val="0"/>
      </c:catAx>
      <c:valAx>
        <c:axId val="14073792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40735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Химия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451777486117361E-2"/>
                  <c:y val="0.109003073732548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419825292481627E-2"/>
                  <c:y val="0.42109654482835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2419825292481627E-2"/>
                  <c:y val="0.3506575195348665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441205214486415E-2"/>
                  <c:y val="-3.5273858460171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73</c:v>
                </c:pt>
                <c:pt idx="1">
                  <c:v>59.2</c:v>
                </c:pt>
                <c:pt idx="2">
                  <c:v>62.1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40643328"/>
        <c:axId val="140650368"/>
        <c:axId val="0"/>
      </c:bar3DChart>
      <c:catAx>
        <c:axId val="14064332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0650368"/>
        <c:crosses val="autoZero"/>
        <c:auto val="1"/>
        <c:lblAlgn val="ctr"/>
        <c:lblOffset val="100"/>
        <c:noMultiLvlLbl val="0"/>
      </c:catAx>
      <c:valAx>
        <c:axId val="1406503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06433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ru-RU" sz="2400" dirty="0" smtClean="0"/>
              <a:t>Литература</a:t>
            </a:r>
            <a:endParaRPr lang="ru-RU" sz="2400" dirty="0"/>
          </a:p>
        </c:rich>
      </c:tx>
      <c:layout/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Литература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9104086474051901E-2"/>
                  <c:y val="-0.348774884896585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0804877889384839E-2"/>
                  <c:y val="-0.30786571420027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3761793351936931E-2"/>
                  <c:y val="-0.281746080762874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80</c:v>
                </c:pt>
                <c:pt idx="1">
                  <c:v>74</c:v>
                </c:pt>
                <c:pt idx="2">
                  <c:v>71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140695040"/>
        <c:axId val="140697984"/>
        <c:axId val="0"/>
      </c:bar3DChart>
      <c:catAx>
        <c:axId val="140695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140697984"/>
        <c:crosses val="autoZero"/>
        <c:auto val="1"/>
        <c:lblAlgn val="ctr"/>
        <c:lblOffset val="100"/>
        <c:noMultiLvlLbl val="0"/>
      </c:catAx>
      <c:valAx>
        <c:axId val="140697984"/>
        <c:scaling>
          <c:orientation val="minMax"/>
          <c:max val="90"/>
          <c:min val="4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406950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3451895175488948E-2"/>
                  <c:y val="0.122359367477687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419825292481627E-2"/>
                  <c:y val="0.2098448320556975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3914480311980402E-2"/>
                  <c:y val="0.1368070214420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441205214486415E-2"/>
                  <c:y val="-3.5273858460171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71</c:v>
                </c:pt>
                <c:pt idx="1">
                  <c:v>62.5</c:v>
                </c:pt>
                <c:pt idx="2">
                  <c:v>62.1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67035136"/>
        <c:axId val="67037824"/>
        <c:axId val="0"/>
      </c:bar3DChart>
      <c:catAx>
        <c:axId val="6703513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67037824"/>
        <c:crosses val="autoZero"/>
        <c:auto val="1"/>
        <c:lblAlgn val="ctr"/>
        <c:lblOffset val="100"/>
        <c:noMultiLvlLbl val="0"/>
      </c:catAx>
      <c:valAx>
        <c:axId val="670378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70351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 sz="2800">
                <a:latin typeface="Times New Roman" pitchFamily="18" charset="0"/>
                <a:cs typeface="Times New Roman" pitchFamily="18" charset="0"/>
              </a:defRPr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Физика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Физика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645865056388101E-2"/>
                  <c:y val="-0.200157881187011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7721593025611533E-2"/>
                  <c:y val="-0.237685137389463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303571934273099E-2"/>
                  <c:y val="-0.162026990304138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54</c:v>
                </c:pt>
                <c:pt idx="1">
                  <c:v>59</c:v>
                </c:pt>
                <c:pt idx="2">
                  <c:v>45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140937472"/>
        <c:axId val="140940416"/>
        <c:axId val="0"/>
      </c:bar3DChart>
      <c:catAx>
        <c:axId val="140937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0940416"/>
        <c:crosses val="autoZero"/>
        <c:auto val="1"/>
        <c:lblAlgn val="ctr"/>
        <c:lblOffset val="100"/>
        <c:noMultiLvlLbl val="0"/>
      </c:catAx>
      <c:valAx>
        <c:axId val="140940416"/>
        <c:scaling>
          <c:orientation val="minMax"/>
          <c:max val="100"/>
          <c:min val="3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0937472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>
        <a:lumMod val="75000"/>
      </a:schemeClr>
    </a:solidFill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7"/>
    </mc:Choice>
    <mc:Fallback>
      <c:style val="47"/>
    </mc:Fallback>
  </mc:AlternateContent>
  <c:chart>
    <c:title>
      <c:tx>
        <c:rich>
          <a:bodyPr/>
          <a:lstStyle/>
          <a:p>
            <a: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Физика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403752240089236E-2"/>
                  <c:y val="-2.93948820501425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336460200074387E-2"/>
                  <c:y val="-3.98930542109077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9937398260096703E-2"/>
                  <c:y val="-3.35941509144486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9.2018761200446334E-3"/>
                  <c:y val="-2.7295247617989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45</c:v>
                </c:pt>
                <c:pt idx="1">
                  <c:v>55.7</c:v>
                </c:pt>
                <c:pt idx="2">
                  <c:v>54.7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37913088"/>
        <c:axId val="137915776"/>
        <c:axId val="0"/>
      </c:bar3DChart>
      <c:catAx>
        <c:axId val="13791308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37915776"/>
        <c:crosses val="autoZero"/>
        <c:auto val="1"/>
        <c:lblAlgn val="ctr"/>
        <c:lblOffset val="100"/>
        <c:noMultiLvlLbl val="0"/>
      </c:catAx>
      <c:valAx>
        <c:axId val="13791577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79130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Английский</a:t>
            </a:r>
            <a:r>
              <a:rPr lang="ru-RU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язык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33370576669932295"/>
          <c:y val="3.4110337751988205E-2"/>
        </c:manualLayout>
      </c:layout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5428605575811439E-2"/>
          <c:y val="3.0331678397599326E-2"/>
          <c:w val="0.91454669728783899"/>
          <c:h val="0.8667494688163979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Английский язык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6033572027350496E-2"/>
                  <c:y val="-1.4269085744846276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148148148148147E-2"/>
                  <c:y val="-5.1587301587301584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48251092190655E-2"/>
                  <c:y val="-0.26907418833138691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74</c:v>
                </c:pt>
                <c:pt idx="1">
                  <c:v>74</c:v>
                </c:pt>
                <c:pt idx="2">
                  <c:v>88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137967104"/>
        <c:axId val="137968640"/>
        <c:axId val="0"/>
      </c:bar3DChart>
      <c:catAx>
        <c:axId val="137967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7968640"/>
        <c:crosses val="autoZero"/>
        <c:auto val="1"/>
        <c:lblAlgn val="ctr"/>
        <c:lblOffset val="100"/>
        <c:noMultiLvlLbl val="0"/>
      </c:catAx>
      <c:valAx>
        <c:axId val="137968640"/>
        <c:scaling>
          <c:orientation val="minMax"/>
          <c:max val="80"/>
          <c:min val="4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37967104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2">
        <a:lumMod val="40000"/>
        <a:lumOff val="60000"/>
      </a:schemeClr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4"/>
    </mc:Choice>
    <mc:Fallback>
      <c:style val="44"/>
    </mc:Fallback>
  </mc:AlternateContent>
  <c:chart>
    <c:title>
      <c:tx>
        <c:rich>
          <a:bodyPr/>
          <a:lstStyle/>
          <a:p>
            <a: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</a:t>
            </a:r>
            <a:r>
              <a:rPr lang="ru-RU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ЯЗЫК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148596974505209E-3"/>
                  <c:y val="-4.05446648967483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074298487252603E-2"/>
                  <c:y val="-3.64901984070735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0445790923515627E-3"/>
                  <c:y val="-4.4599131386423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8089158184703125E-2"/>
                  <c:y val="-4.25718981415858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78</c:v>
                </c:pt>
                <c:pt idx="1">
                  <c:v>70.900000000000006</c:v>
                </c:pt>
                <c:pt idx="2">
                  <c:v>69.900000000000006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56142464"/>
        <c:axId val="56178176"/>
        <c:axId val="0"/>
      </c:bar3DChart>
      <c:catAx>
        <c:axId val="5614246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56178176"/>
        <c:crosses val="autoZero"/>
        <c:auto val="1"/>
        <c:lblAlgn val="ctr"/>
        <c:lblOffset val="100"/>
        <c:noMultiLvlLbl val="0"/>
      </c:catAx>
      <c:valAx>
        <c:axId val="5617817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61424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6441205214486526E-2"/>
                  <c:y val="-2.3266534598608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935860233985357E-2"/>
                  <c:y val="-3.484262931824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451895175488976E-2"/>
                  <c:y val="-3.3118073460813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441205214486415E-2"/>
                  <c:y val="-3.5273858460171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88</c:v>
                </c:pt>
                <c:pt idx="1">
                  <c:v>71.8</c:v>
                </c:pt>
                <c:pt idx="2">
                  <c:v>72.599999999999994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38001024"/>
        <c:axId val="138012160"/>
        <c:axId val="0"/>
      </c:bar3DChart>
      <c:catAx>
        <c:axId val="13800102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38012160"/>
        <c:crosses val="autoZero"/>
        <c:auto val="1"/>
        <c:lblAlgn val="ctr"/>
        <c:lblOffset val="100"/>
        <c:noMultiLvlLbl val="0"/>
      </c:catAx>
      <c:valAx>
        <c:axId val="1380121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80010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33370576669932295"/>
          <c:y val="3.4110337751988205E-2"/>
        </c:manualLayout>
      </c:layout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5428605575811439E-2"/>
          <c:y val="3.0331678397599326E-2"/>
          <c:w val="0.91454669728783899"/>
          <c:h val="0.8667494688163979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Информатика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6033572027350496E-2"/>
                  <c:y val="-0.26499730669000227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366593386368968E-2"/>
                  <c:y val="-0.16166312373881506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3329759095229597E-2"/>
                  <c:y val="5.9114623292926195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86</c:v>
                </c:pt>
                <c:pt idx="1">
                  <c:v>79</c:v>
                </c:pt>
                <c:pt idx="2">
                  <c:v>56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67100032"/>
        <c:axId val="140444800"/>
        <c:axId val="0"/>
      </c:bar3DChart>
      <c:catAx>
        <c:axId val="67100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0444800"/>
        <c:crosses val="autoZero"/>
        <c:auto val="1"/>
        <c:lblAlgn val="ctr"/>
        <c:lblOffset val="100"/>
        <c:noMultiLvlLbl val="0"/>
      </c:catAx>
      <c:valAx>
        <c:axId val="140444800"/>
        <c:scaling>
          <c:orientation val="minMax"/>
          <c:max val="80"/>
          <c:min val="4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67100032"/>
        <c:crosses val="autoZero"/>
        <c:crossBetween val="between"/>
      </c:valAx>
      <c:spPr>
        <a:solidFill>
          <a:schemeClr val="accent1">
            <a:lumMod val="40000"/>
            <a:lumOff val="60000"/>
          </a:schemeClr>
        </a:solidFill>
      </c:spPr>
    </c:plotArea>
    <c:plotVisOnly val="1"/>
    <c:dispBlanksAs val="gap"/>
    <c:showDLblsOverMax val="0"/>
  </c:chart>
  <c:spPr>
    <a:solidFill>
      <a:schemeClr val="accent2">
        <a:lumMod val="40000"/>
        <a:lumOff val="60000"/>
      </a:schemeClr>
    </a:solidFill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3914480311980402E-2"/>
                  <c:y val="-4.607965637295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903790350978007E-2"/>
                  <c:y val="-4.8585691055972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441205214486526E-2"/>
                  <c:y val="-4.91516454881636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441205214486415E-2"/>
                  <c:y val="-3.5273858460171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56</c:v>
                </c:pt>
                <c:pt idx="1">
                  <c:v>61.9</c:v>
                </c:pt>
                <c:pt idx="2">
                  <c:v>62.7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40485376"/>
        <c:axId val="140488064"/>
        <c:axId val="0"/>
      </c:bar3DChart>
      <c:catAx>
        <c:axId val="14048537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0488064"/>
        <c:crosses val="autoZero"/>
        <c:auto val="1"/>
        <c:lblAlgn val="ctr"/>
        <c:lblOffset val="100"/>
        <c:noMultiLvlLbl val="0"/>
      </c:catAx>
      <c:valAx>
        <c:axId val="1404880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0485376"/>
        <c:crosses val="autoZero"/>
        <c:crossBetween val="between"/>
      </c:valAx>
      <c:spPr>
        <a:solidFill>
          <a:schemeClr val="accent1">
            <a:lumMod val="40000"/>
            <a:lumOff val="6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1"/>
    </mc:Choice>
    <mc:Fallback>
      <c:style val="41"/>
    </mc:Fallback>
  </mc:AlternateContent>
  <c:chart>
    <c:title>
      <c:tx>
        <c:rich>
          <a:bodyPr/>
          <a:lstStyle/>
          <a:p>
            <a:pPr>
              <a:defRPr sz="2400" b="1">
                <a:latin typeface="Times New Roman" pitchFamily="18" charset="0"/>
                <a:cs typeface="Times New Roman" pitchFamily="18" charset="0"/>
              </a:defRPr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Математика (профильный</a:t>
            </a:r>
            <a:r>
              <a:rPr lang="ru-RU" sz="2400" b="1" baseline="0" dirty="0" smtClean="0">
                <a:latin typeface="Times New Roman" pitchFamily="18" charset="0"/>
                <a:cs typeface="Times New Roman" pitchFamily="18" charset="0"/>
              </a:rPr>
              <a:t> уровень)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История.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4531876726340753E-2"/>
                  <c:y val="-3.904867616335312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585477092583583E-2"/>
                  <c:y val="-0.12689985665549355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6914993161679352E-2"/>
                  <c:y val="1.7206760224473705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68</c:v>
                </c:pt>
                <c:pt idx="1">
                  <c:v>73</c:v>
                </c:pt>
                <c:pt idx="2">
                  <c:v>56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66143360"/>
        <c:axId val="66144896"/>
        <c:axId val="0"/>
      </c:bar3DChart>
      <c:catAx>
        <c:axId val="66143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6144896"/>
        <c:crosses val="autoZero"/>
        <c:auto val="1"/>
        <c:lblAlgn val="ctr"/>
        <c:lblOffset val="100"/>
        <c:noMultiLvlLbl val="0"/>
      </c:catAx>
      <c:valAx>
        <c:axId val="66144896"/>
        <c:scaling>
          <c:orientation val="minMax"/>
          <c:max val="100"/>
          <c:min val="3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661433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1"/>
    </mc:Choice>
    <mc:Fallback>
      <c:style val="41"/>
    </mc:Fallback>
  </mc:AlternateContent>
  <c:chart>
    <c:title>
      <c:tx>
        <c:rich>
          <a:bodyPr/>
          <a:lstStyle/>
          <a:p>
            <a: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</a:t>
            </a:r>
            <a:r>
              <a:rPr lang="ru-RU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рофильный уровень)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566868638527343E-2"/>
                  <c:y val="0.115552294955732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1040178821537E-2"/>
                  <c:y val="0.239213522890815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2611447730878906E-2"/>
                  <c:y val="0.34462965162236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0552008941076822E-2"/>
                  <c:y val="0.21691395719760384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2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56</c:v>
                </c:pt>
                <c:pt idx="1">
                  <c:v>63.5</c:v>
                </c:pt>
                <c:pt idx="2">
                  <c:v>62.6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66191360"/>
        <c:axId val="66192896"/>
        <c:axId val="0"/>
      </c:bar3DChart>
      <c:catAx>
        <c:axId val="6619136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6192896"/>
        <c:crosses val="autoZero"/>
        <c:auto val="1"/>
        <c:lblAlgn val="ctr"/>
        <c:lblOffset val="100"/>
        <c:noMultiLvlLbl val="0"/>
      </c:catAx>
      <c:valAx>
        <c:axId val="661928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61913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6"/>
          <c:dLbls>
            <c:dLbl>
              <c:idx val="0"/>
              <c:layout>
                <c:manualLayout>
                  <c:x val="-3.7448782443861184E-2"/>
                  <c:y val="-5.80380352203497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99475065616798E-3"/>
                  <c:y val="-5.4790549547135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7671575775250316E-3"/>
                  <c:y val="-5.84454623248135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249331680762127E-3"/>
                  <c:y val="1.7961481346621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4753086419753084E-2"/>
                  <c:y val="2.7118427614189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0133542334985904E-3"/>
                  <c:y val="-2.81186567366989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8254107125498204E-3"/>
                  <c:y val="-9.57303451221319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4.0634174200447196E-2"/>
                  <c:y val="-3.6429816151833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8.2138135510838928E-2"/>
                  <c:y val="-2.86469420982893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Лист1!$A$2:$A$10</c:f>
              <c:strCache>
                <c:ptCount val="9"/>
                <c:pt idx="0">
                  <c:v>Математика проф.</c:v>
                </c:pt>
                <c:pt idx="1">
                  <c:v>Биология </c:v>
                </c:pt>
                <c:pt idx="2">
                  <c:v>История</c:v>
                </c:pt>
                <c:pt idx="3">
                  <c:v>Химия</c:v>
                </c:pt>
                <c:pt idx="4">
                  <c:v>Обществознание</c:v>
                </c:pt>
                <c:pt idx="5">
                  <c:v>Физика</c:v>
                </c:pt>
                <c:pt idx="6">
                  <c:v>Информатика</c:v>
                </c:pt>
                <c:pt idx="7">
                  <c:v>Литература </c:v>
                </c:pt>
                <c:pt idx="8">
                  <c:v>Англ. Язык</c:v>
                </c:pt>
              </c:strCache>
            </c:strRef>
          </c:cat>
          <c:val>
            <c:numRef>
              <c:f>Лист1!$B$2:$B$10</c:f>
              <c:numCache>
                <c:formatCode>0%</c:formatCode>
                <c:ptCount val="9"/>
                <c:pt idx="0">
                  <c:v>0.32</c:v>
                </c:pt>
                <c:pt idx="1">
                  <c:v>0.18</c:v>
                </c:pt>
                <c:pt idx="2">
                  <c:v>0.18</c:v>
                </c:pt>
                <c:pt idx="3">
                  <c:v>0.18</c:v>
                </c:pt>
                <c:pt idx="4">
                  <c:v>0.41</c:v>
                </c:pt>
                <c:pt idx="5">
                  <c:v>0.05</c:v>
                </c:pt>
                <c:pt idx="6">
                  <c:v>0.05</c:v>
                </c:pt>
                <c:pt idx="7">
                  <c:v>0.14000000000000001</c:v>
                </c:pt>
                <c:pt idx="8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8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title>
      <c:tx>
        <c:rich>
          <a:bodyPr/>
          <a:lstStyle/>
          <a:p>
            <a: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ЕГЭ-2021.Предметы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выбору.</a:t>
            </a:r>
          </a:p>
          <a:p>
            <a: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</a:t>
            </a:r>
            <a:r>
              <a:rPr lang="ru-RU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c:rich>
      </c:tx>
      <c:layout>
        <c:manualLayout>
          <c:xMode val="edge"/>
          <c:yMode val="edge"/>
          <c:x val="0.278770827265439"/>
          <c:y val="3.838102350767611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5043043265462997E-2"/>
          <c:y val="0.15805565499580979"/>
          <c:w val="0.94991484930102865"/>
          <c:h val="0.644503491381616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ЕГЭ-2013.Предметы по выбору.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История</c:v>
                </c:pt>
                <c:pt idx="1">
                  <c:v>Обществознание</c:v>
                </c:pt>
                <c:pt idx="2">
                  <c:v>Биология</c:v>
                </c:pt>
                <c:pt idx="3">
                  <c:v>Химия</c:v>
                </c:pt>
                <c:pt idx="4">
                  <c:v>Математика проф.</c:v>
                </c:pt>
                <c:pt idx="5">
                  <c:v>Литература</c:v>
                </c:pt>
                <c:pt idx="6">
                  <c:v>Физика</c:v>
                </c:pt>
                <c:pt idx="7">
                  <c:v>Английский язык</c:v>
                </c:pt>
                <c:pt idx="8">
                  <c:v>Информатика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68</c:v>
                </c:pt>
                <c:pt idx="1">
                  <c:v>68</c:v>
                </c:pt>
                <c:pt idx="2">
                  <c:v>72</c:v>
                </c:pt>
                <c:pt idx="3">
                  <c:v>73</c:v>
                </c:pt>
                <c:pt idx="4">
                  <c:v>56</c:v>
                </c:pt>
                <c:pt idx="5">
                  <c:v>71</c:v>
                </c:pt>
                <c:pt idx="6">
                  <c:v>45</c:v>
                </c:pt>
                <c:pt idx="7">
                  <c:v>88</c:v>
                </c:pt>
                <c:pt idx="8">
                  <c:v>50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45928576"/>
        <c:axId val="145931264"/>
        <c:axId val="141356544"/>
      </c:bar3DChart>
      <c:catAx>
        <c:axId val="14592857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5931264"/>
        <c:crosses val="autoZero"/>
        <c:auto val="1"/>
        <c:lblAlgn val="ctr"/>
        <c:lblOffset val="100"/>
        <c:noMultiLvlLbl val="0"/>
      </c:catAx>
      <c:valAx>
        <c:axId val="1459312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45928576"/>
        <c:crosses val="autoZero"/>
        <c:crossBetween val="between"/>
      </c:valAx>
      <c:serAx>
        <c:axId val="141356544"/>
        <c:scaling>
          <c:orientation val="minMax"/>
        </c:scaling>
        <c:delete val="1"/>
        <c:axPos val="b"/>
        <c:majorTickMark val="out"/>
        <c:minorTickMark val="none"/>
        <c:tickLblPos val="nextTo"/>
        <c:crossAx val="145931264"/>
        <c:crosses val="autoZero"/>
      </c:ser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49404148697282796"/>
          <c:y val="2.3918133648526577E-2"/>
        </c:manualLayout>
      </c:layout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025193609239829E-2"/>
          <c:y val="2.0139474294137701E-2"/>
          <c:w val="0.91454669728783899"/>
          <c:h val="0.8667494688163979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История.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6722620045584192E-2"/>
                  <c:y val="2.6499570161848993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366593386368968E-2"/>
                  <c:y val="-1.489538464896765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48251092190655E-2"/>
                  <c:y val="-9.580671857253921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60</c:v>
                </c:pt>
                <c:pt idx="1">
                  <c:v>65</c:v>
                </c:pt>
                <c:pt idx="2">
                  <c:v>68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56379648"/>
        <c:axId val="56389632"/>
        <c:axId val="0"/>
      </c:bar3DChart>
      <c:catAx>
        <c:axId val="56379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6389632"/>
        <c:crosses val="autoZero"/>
        <c:auto val="1"/>
        <c:lblAlgn val="ctr"/>
        <c:lblOffset val="100"/>
        <c:noMultiLvlLbl val="0"/>
      </c:catAx>
      <c:valAx>
        <c:axId val="56389632"/>
        <c:scaling>
          <c:orientation val="minMax"/>
          <c:max val="80"/>
          <c:min val="4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56379648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2">
        <a:lumMod val="40000"/>
        <a:lumOff val="60000"/>
      </a:schemeClr>
    </a:solidFill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7"/>
    </mc:Choice>
    <mc:Fallback>
      <c:style val="47"/>
    </mc:Fallback>
  </mc:AlternateContent>
  <c:chart>
    <c:title>
      <c:tx>
        <c:rich>
          <a:bodyPr/>
          <a:lstStyle/>
          <a:p>
            <a: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802814180066949E-2"/>
                  <c:y val="-2.51956131858364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2018761200446889E-3"/>
                  <c:y val="-3.56937853466016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1345840800296429E-3"/>
                  <c:y val="-3.35941509144486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9.2018761200446334E-3"/>
                  <c:y val="-2.7295247617989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68</c:v>
                </c:pt>
                <c:pt idx="1">
                  <c:v>60</c:v>
                </c:pt>
                <c:pt idx="2">
                  <c:v>60.6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19942528"/>
        <c:axId val="119953664"/>
        <c:axId val="0"/>
      </c:bar3DChart>
      <c:catAx>
        <c:axId val="11994252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19953664"/>
        <c:crosses val="autoZero"/>
        <c:auto val="1"/>
        <c:lblAlgn val="ctr"/>
        <c:lblOffset val="100"/>
        <c:noMultiLvlLbl val="0"/>
      </c:catAx>
      <c:valAx>
        <c:axId val="1199536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99425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</a:t>
            </a:r>
            <a:r>
              <a:rPr lang="ru-RU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Обществознание.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257072446495844E-2"/>
                  <c:y val="1.435547859023416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240286432820653E-2"/>
                  <c:y val="2.6660474417571176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843643635555645E-2"/>
                  <c:y val="-0.16816623088390695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67</c:v>
                </c:pt>
                <c:pt idx="1">
                  <c:v>65</c:v>
                </c:pt>
                <c:pt idx="2">
                  <c:v>68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104989440"/>
        <c:axId val="104990592"/>
        <c:axId val="0"/>
      </c:bar3DChart>
      <c:catAx>
        <c:axId val="104989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04990592"/>
        <c:crosses val="autoZero"/>
        <c:auto val="1"/>
        <c:lblAlgn val="ctr"/>
        <c:lblOffset val="100"/>
        <c:noMultiLvlLbl val="0"/>
      </c:catAx>
      <c:valAx>
        <c:axId val="1049905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04989440"/>
        <c:crosses val="autoZero"/>
        <c:crossBetween val="between"/>
      </c:valAx>
    </c:plotArea>
    <c:plotVisOnly val="1"/>
    <c:dispBlanksAs val="gap"/>
    <c:showDLblsOverMax val="0"/>
  </c:chart>
  <c:spPr>
    <a:solidFill>
      <a:schemeClr val="bg2">
        <a:lumMod val="50000"/>
      </a:schemeClr>
    </a:solidFill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84545-D1DA-4AD7-9F65-FEA7AFDF93D6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6AEA4-815E-4EE3-A694-A7F51633A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203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6AEA4-815E-4EE3-A694-A7F51633AF7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48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6AEA4-815E-4EE3-A694-A7F51633AF75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968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792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761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928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069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990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879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254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139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905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44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253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7E9B6-10F5-4B9C-A2A8-11A02ECBF52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07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142" y="1196752"/>
            <a:ext cx="9010678" cy="33547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ГОСУДАРСТВЕННАЯ ИТОГОВАЯ</a:t>
            </a:r>
          </a:p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АТТЕСТАЦИЯ 2022 г.</a:t>
            </a:r>
          </a:p>
          <a:p>
            <a:pPr algn="ctr"/>
            <a:endParaRPr lang="ru-RU" sz="24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МБОУ «Гимназия № 95»</a:t>
            </a:r>
            <a:endParaRPr lang="ru-RU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42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936025534"/>
              </p:ext>
            </p:extLst>
          </p:nvPr>
        </p:nvGraphicFramePr>
        <p:xfrm>
          <a:off x="395536" y="332656"/>
          <a:ext cx="8424936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252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  <a:solidFill>
            <a:schemeClr val="bg2">
              <a:lumMod val="9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+mn-lt"/>
              </a:rPr>
              <a:t>Математика. Базовый уровень</a:t>
            </a:r>
            <a:endParaRPr lang="ru-RU" sz="3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708920"/>
            <a:ext cx="6400800" cy="103252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590602"/>
              </p:ext>
            </p:extLst>
          </p:nvPr>
        </p:nvGraphicFramePr>
        <p:xfrm>
          <a:off x="827584" y="2636912"/>
          <a:ext cx="7416825" cy="273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2275"/>
                <a:gridCol w="2472275"/>
                <a:gridCol w="2472275"/>
              </a:tblGrid>
              <a:tr h="108012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Количество обучающихся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Количество сдававших ЕГЭ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Средний балл</a:t>
                      </a:r>
                      <a:endParaRPr lang="ru-RU" sz="2400" b="1" dirty="0"/>
                    </a:p>
                  </a:txBody>
                  <a:tcPr/>
                </a:tc>
              </a:tr>
              <a:tr h="1656184">
                <a:tc>
                  <a:txBody>
                    <a:bodyPr/>
                    <a:lstStyle/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r>
                        <a:rPr lang="ru-RU" sz="3600" b="1" dirty="0" smtClean="0"/>
                        <a:t>22</a:t>
                      </a:r>
                      <a:endParaRPr lang="ru-RU" sz="36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r>
                        <a:rPr lang="ru-RU" sz="3600" b="1" dirty="0" smtClean="0"/>
                        <a:t>15</a:t>
                      </a:r>
                      <a:endParaRPr lang="ru-RU" sz="36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4,7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183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878517600"/>
              </p:ext>
            </p:extLst>
          </p:nvPr>
        </p:nvGraphicFramePr>
        <p:xfrm>
          <a:off x="395536" y="404664"/>
          <a:ext cx="8352928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350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391381348"/>
              </p:ext>
            </p:extLst>
          </p:nvPr>
        </p:nvGraphicFramePr>
        <p:xfrm>
          <a:off x="395536" y="332656"/>
          <a:ext cx="8424936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639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+mn-lt"/>
              </a:rPr>
              <a:t>ЕГЭ-2021. Предметы по выбору</a:t>
            </a:r>
            <a:endParaRPr lang="ru-RU" sz="3600" b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4661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0548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420128561"/>
              </p:ext>
            </p:extLst>
          </p:nvPr>
        </p:nvGraphicFramePr>
        <p:xfrm>
          <a:off x="539552" y="332656"/>
          <a:ext cx="7992888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552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03438817"/>
              </p:ext>
            </p:extLst>
          </p:nvPr>
        </p:nvGraphicFramePr>
        <p:xfrm>
          <a:off x="1259632" y="327140"/>
          <a:ext cx="7128792" cy="6230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453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695548189"/>
              </p:ext>
            </p:extLst>
          </p:nvPr>
        </p:nvGraphicFramePr>
        <p:xfrm>
          <a:off x="395536" y="404664"/>
          <a:ext cx="8280920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84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4132332385"/>
              </p:ext>
            </p:extLst>
          </p:nvPr>
        </p:nvGraphicFramePr>
        <p:xfrm>
          <a:off x="683568" y="260648"/>
          <a:ext cx="7920880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45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039111342"/>
              </p:ext>
            </p:extLst>
          </p:nvPr>
        </p:nvGraphicFramePr>
        <p:xfrm>
          <a:off x="395536" y="260648"/>
          <a:ext cx="8568952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014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66530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государственный экзамен </a:t>
            </a:r>
            <a:b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2022 г.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18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462628240"/>
              </p:ext>
            </p:extLst>
          </p:nvPr>
        </p:nvGraphicFramePr>
        <p:xfrm>
          <a:off x="899592" y="476672"/>
          <a:ext cx="7344816" cy="61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297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911356051"/>
              </p:ext>
            </p:extLst>
          </p:nvPr>
        </p:nvGraphicFramePr>
        <p:xfrm>
          <a:off x="395536" y="1052736"/>
          <a:ext cx="849694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96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46626829"/>
              </p:ext>
            </p:extLst>
          </p:nvPr>
        </p:nvGraphicFramePr>
        <p:xfrm>
          <a:off x="899592" y="476672"/>
          <a:ext cx="7344816" cy="61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994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931154059"/>
              </p:ext>
            </p:extLst>
          </p:nvPr>
        </p:nvGraphicFramePr>
        <p:xfrm>
          <a:off x="395536" y="1052736"/>
          <a:ext cx="849694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34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12940299"/>
              </p:ext>
            </p:extLst>
          </p:nvPr>
        </p:nvGraphicFramePr>
        <p:xfrm>
          <a:off x="899592" y="476672"/>
          <a:ext cx="7344816" cy="61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107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860828199"/>
              </p:ext>
            </p:extLst>
          </p:nvPr>
        </p:nvGraphicFramePr>
        <p:xfrm>
          <a:off x="395536" y="1052736"/>
          <a:ext cx="849694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05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14275151"/>
              </p:ext>
            </p:extLst>
          </p:nvPr>
        </p:nvGraphicFramePr>
        <p:xfrm>
          <a:off x="899592" y="476672"/>
          <a:ext cx="7344816" cy="61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353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076689380"/>
              </p:ext>
            </p:extLst>
          </p:nvPr>
        </p:nvGraphicFramePr>
        <p:xfrm>
          <a:off x="395536" y="404664"/>
          <a:ext cx="8280920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312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21691685"/>
              </p:ext>
            </p:extLst>
          </p:nvPr>
        </p:nvGraphicFramePr>
        <p:xfrm>
          <a:off x="1259632" y="327140"/>
          <a:ext cx="7128792" cy="6230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168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864108781"/>
              </p:ext>
            </p:extLst>
          </p:nvPr>
        </p:nvGraphicFramePr>
        <p:xfrm>
          <a:off x="395536" y="908720"/>
          <a:ext cx="849694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Английский язык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44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+mn-lt"/>
              </a:rPr>
              <a:t>Русский язык. ОГЭ -2022</a:t>
            </a:r>
            <a:endParaRPr lang="ru-RU" sz="3600" b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5958584"/>
              </p:ext>
            </p:extLst>
          </p:nvPr>
        </p:nvGraphicFramePr>
        <p:xfrm>
          <a:off x="457200" y="1600200"/>
          <a:ext cx="7571184" cy="36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397"/>
                <a:gridCol w="2616397"/>
                <a:gridCol w="2338390"/>
              </a:tblGrid>
              <a:tr h="181450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Количество сдававших  экзамен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Средний балл по гимназии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</a:rPr>
                        <a:t>Средний балл по Ростову-на-Дону</a:t>
                      </a:r>
                      <a:endParaRPr kumimoji="0" lang="ru-RU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endParaRPr lang="ru-RU" sz="2400" dirty="0"/>
                    </a:p>
                  </a:txBody>
                  <a:tcPr/>
                </a:tc>
              </a:tr>
              <a:tr h="1814500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      </a:t>
                      </a:r>
                    </a:p>
                    <a:p>
                      <a:pPr algn="ctr"/>
                      <a:r>
                        <a:rPr lang="ru-RU" sz="3600" b="1" dirty="0" smtClean="0"/>
                        <a:t>98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4,45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r>
                        <a:rPr lang="ru-RU" sz="3600" b="1" dirty="0" smtClean="0"/>
                        <a:t>4,14</a:t>
                      </a:r>
                      <a:endParaRPr lang="ru-RU" sz="36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0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07598698"/>
              </p:ext>
            </p:extLst>
          </p:nvPr>
        </p:nvGraphicFramePr>
        <p:xfrm>
          <a:off x="1259632" y="327140"/>
          <a:ext cx="7128792" cy="6230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683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129078184"/>
              </p:ext>
            </p:extLst>
          </p:nvPr>
        </p:nvGraphicFramePr>
        <p:xfrm>
          <a:off x="395536" y="908720"/>
          <a:ext cx="849694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75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29445" y="1412776"/>
            <a:ext cx="8424936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Times New Roman" pitchFamily="18" charset="0"/>
              </a:rPr>
              <a:t>Спасибо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 за внимание!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9019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latin typeface="+mn-lt"/>
              </a:rPr>
              <a:t>Математика. ОГЭ-2022</a:t>
            </a: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endParaRPr lang="ru-RU" b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8477368"/>
              </p:ext>
            </p:extLst>
          </p:nvPr>
        </p:nvGraphicFramePr>
        <p:xfrm>
          <a:off x="755577" y="1628800"/>
          <a:ext cx="7488832" cy="3340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6014"/>
                <a:gridCol w="2116409"/>
                <a:gridCol w="2116409"/>
              </a:tblGrid>
              <a:tr h="167048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Количество сдававших  экзамен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Средний балл по гимназии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Средний балл по Ростову-на-Дону</a:t>
                      </a:r>
                      <a:endParaRPr kumimoji="0" lang="ru-RU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1670484">
                <a:tc>
                  <a:txBody>
                    <a:bodyPr/>
                    <a:lstStyle/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r>
                        <a:rPr lang="ru-RU" sz="3600" b="1" dirty="0" smtClean="0"/>
                        <a:t>98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3,53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r>
                        <a:rPr lang="ru-RU" sz="3600" b="1" dirty="0" smtClean="0"/>
                        <a:t>3,49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18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+mn-lt"/>
              </a:rPr>
              <a:t>Результаты ОГЭ-2022.Предметы по выбору</a:t>
            </a:r>
            <a:endParaRPr lang="ru-RU" sz="32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4267749"/>
              </p:ext>
            </p:extLst>
          </p:nvPr>
        </p:nvGraphicFramePr>
        <p:xfrm>
          <a:off x="457200" y="1052511"/>
          <a:ext cx="8229600" cy="554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55448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Предмет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Ростов-на-Дону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Советский район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Гимназия № 95</a:t>
                      </a:r>
                      <a:endParaRPr lang="ru-RU" dirty="0"/>
                    </a:p>
                  </a:txBody>
                  <a:tcPr/>
                </a:tc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История</a:t>
                      </a:r>
                      <a:endParaRPr lang="ru-RU" sz="18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3,85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3,94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Обществознание</a:t>
                      </a:r>
                      <a:endParaRPr lang="ru-RU" sz="18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3,6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3,56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4,08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Литература</a:t>
                      </a:r>
                      <a:endParaRPr lang="ru-RU" sz="18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3,87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3,72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4,5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Английский язык</a:t>
                      </a:r>
                      <a:endParaRPr lang="ru-RU" sz="18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4,4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4,45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4,64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Физика</a:t>
                      </a:r>
                      <a:endParaRPr lang="ru-RU" sz="18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3,76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3,94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4,3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Химия</a:t>
                      </a:r>
                      <a:endParaRPr lang="ru-RU" sz="18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4,21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4,27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4,7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Биология</a:t>
                      </a:r>
                      <a:endParaRPr lang="ru-RU" sz="18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3,75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3,68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3,43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География</a:t>
                      </a:r>
                      <a:endParaRPr lang="ru-RU" sz="18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3,77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3,7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4,05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Информатика</a:t>
                      </a:r>
                      <a:endParaRPr lang="ru-RU" sz="18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3,68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3,63</a:t>
                      </a:r>
                      <a:endParaRPr lang="ru-RU" sz="2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3,8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5443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Анализ соответствия содержания аттестатов особого образца результатам ОГЭ в 2022 г.</a:t>
            </a:r>
            <a:endParaRPr lang="ru-RU" sz="3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352928" cy="514116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Всего аттестатов особого образца – </a:t>
            </a:r>
            <a:r>
              <a:rPr lang="ru-RU" dirty="0" smtClean="0">
                <a:solidFill>
                  <a:srgbClr val="FF0000"/>
                </a:solidFill>
              </a:rPr>
              <a:t>14</a:t>
            </a:r>
          </a:p>
          <a:p>
            <a:r>
              <a:rPr lang="ru-RU" dirty="0" smtClean="0"/>
              <a:t>Аттестатов с оценками, соответствующими результатам ОГЭ по всем 4 предметам – </a:t>
            </a:r>
            <a:r>
              <a:rPr lang="ru-RU" dirty="0" smtClean="0">
                <a:solidFill>
                  <a:srgbClr val="FF0000"/>
                </a:solidFill>
              </a:rPr>
              <a:t>2 (14%)</a:t>
            </a:r>
          </a:p>
          <a:p>
            <a:pPr lvl="0"/>
            <a:r>
              <a:rPr lang="ru-RU" dirty="0">
                <a:solidFill>
                  <a:prstClr val="black"/>
                </a:solidFill>
              </a:rPr>
              <a:t>Аттестатов с оценками, </a:t>
            </a:r>
            <a:r>
              <a:rPr lang="ru-RU" dirty="0" smtClean="0">
                <a:solidFill>
                  <a:prstClr val="black"/>
                </a:solidFill>
              </a:rPr>
              <a:t>не соответствующими </a:t>
            </a:r>
            <a:r>
              <a:rPr lang="ru-RU" dirty="0">
                <a:solidFill>
                  <a:prstClr val="black"/>
                </a:solidFill>
              </a:rPr>
              <a:t>результатам ОГЭ по всем 4 предметам – </a:t>
            </a:r>
            <a:r>
              <a:rPr lang="ru-RU" dirty="0" smtClean="0">
                <a:solidFill>
                  <a:srgbClr val="FF0000"/>
                </a:solidFill>
              </a:rPr>
              <a:t>1</a:t>
            </a:r>
          </a:p>
          <a:p>
            <a:pPr lvl="0"/>
            <a:r>
              <a:rPr lang="ru-RU" dirty="0">
                <a:solidFill>
                  <a:prstClr val="black"/>
                </a:solidFill>
              </a:rPr>
              <a:t>Аттестатов с оценками, не соответствующими результатам ОГЭ по </a:t>
            </a:r>
            <a:r>
              <a:rPr lang="ru-RU" dirty="0" smtClean="0">
                <a:solidFill>
                  <a:prstClr val="black"/>
                </a:solidFill>
              </a:rPr>
              <a:t>3 предметам - </a:t>
            </a:r>
            <a:r>
              <a:rPr lang="ru-RU" dirty="0" smtClean="0">
                <a:solidFill>
                  <a:srgbClr val="FF0000"/>
                </a:solidFill>
              </a:rPr>
              <a:t>1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850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/>
              </a:rPr>
              <a:t>Анализ соответствия 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</a:rPr>
              <a:t>оценок аттестатов </a:t>
            </a:r>
            <a:r>
              <a:rPr lang="ru-RU" sz="3200" b="1" dirty="0">
                <a:solidFill>
                  <a:srgbClr val="C00000"/>
                </a:solidFill>
                <a:latin typeface="Times New Roman"/>
              </a:rPr>
              <a:t>особого образца результатам 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</a:rPr>
              <a:t>ОГЭ по предметам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434429"/>
              </p:ext>
            </p:extLst>
          </p:nvPr>
        </p:nvGraphicFramePr>
        <p:xfrm>
          <a:off x="467544" y="1340768"/>
          <a:ext cx="8229600" cy="532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44119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Предмет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Кол-во сдававших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Кол-во «5»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% подтверждения оценки</a:t>
                      </a:r>
                      <a:endParaRPr lang="ru-RU" dirty="0"/>
                    </a:p>
                  </a:txBody>
                  <a:tcPr/>
                </a:tc>
              </a:tr>
              <a:tr h="44119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Русский язык</a:t>
                      </a:r>
                      <a:endParaRPr lang="ru-RU" sz="2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14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13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93%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119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Математика</a:t>
                      </a:r>
                      <a:endParaRPr lang="ru-RU" sz="2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14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4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29%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119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Обществознание</a:t>
                      </a:r>
                      <a:endParaRPr lang="ru-RU" sz="2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11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6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55%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119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Английский яз.</a:t>
                      </a:r>
                      <a:endParaRPr lang="ru-RU" sz="2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5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5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100%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119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Информатика</a:t>
                      </a:r>
                      <a:endParaRPr lang="ru-RU" sz="2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4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2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50%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119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Физика</a:t>
                      </a:r>
                      <a:endParaRPr lang="ru-RU" sz="2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2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0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0%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119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Химия</a:t>
                      </a:r>
                      <a:endParaRPr lang="ru-RU" sz="2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1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1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100%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119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Биология</a:t>
                      </a:r>
                      <a:endParaRPr lang="ru-RU" sz="2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1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1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100%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119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География</a:t>
                      </a:r>
                      <a:endParaRPr lang="ru-RU" sz="2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3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3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100%</a:t>
                      </a:r>
                      <a:endParaRPr lang="ru-RU" sz="2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119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3720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4536504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67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Единый государственный </a:t>
            </a:r>
            <a:br>
              <a:rPr lang="ru-RU" sz="67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7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экзамен 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2022 г.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557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711118092"/>
              </p:ext>
            </p:extLst>
          </p:nvPr>
        </p:nvGraphicFramePr>
        <p:xfrm>
          <a:off x="395536" y="332656"/>
          <a:ext cx="8352928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760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2412</TotalTime>
  <Words>376</Words>
  <Application>Microsoft Office PowerPoint</Application>
  <PresentationFormat>Экран (4:3)</PresentationFormat>
  <Paragraphs>219</Paragraphs>
  <Slides>32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Презентация PowerPoint</vt:lpstr>
      <vt:lpstr>Основной государственный экзамен  2022 г.</vt:lpstr>
      <vt:lpstr>Русский язык. ОГЭ -2022</vt:lpstr>
      <vt:lpstr>Математика. ОГЭ-2022 </vt:lpstr>
      <vt:lpstr>Результаты ОГЭ-2022.Предметы по выбору</vt:lpstr>
      <vt:lpstr>Анализ соответствия содержания аттестатов особого образца результатам ОГЭ в 2022 г.</vt:lpstr>
      <vt:lpstr>Анализ соответствия оценок аттестатов особого образца результатам ОГЭ по предметам</vt:lpstr>
      <vt:lpstr>Единый государственный  экзамен   2022 г.   </vt:lpstr>
      <vt:lpstr>Презентация PowerPoint</vt:lpstr>
      <vt:lpstr>Презентация PowerPoint</vt:lpstr>
      <vt:lpstr>Математика. Базовый уровень</vt:lpstr>
      <vt:lpstr>Презентация PowerPoint</vt:lpstr>
      <vt:lpstr>Презентация PowerPoint</vt:lpstr>
      <vt:lpstr>ЕГЭ-2021. Предметы по выбору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БИОЛОГИЯ </vt:lpstr>
      <vt:lpstr>Презентация PowerPoint</vt:lpstr>
      <vt:lpstr>ХИМИЯ </vt:lpstr>
      <vt:lpstr>Презентация PowerPoint</vt:lpstr>
      <vt:lpstr>Литература </vt:lpstr>
      <vt:lpstr>Презентация PowerPoint</vt:lpstr>
      <vt:lpstr>Презентация PowerPoint</vt:lpstr>
      <vt:lpstr>Презентация PowerPoint</vt:lpstr>
      <vt:lpstr>Английский язык </vt:lpstr>
      <vt:lpstr>Презентация PowerPoint</vt:lpstr>
      <vt:lpstr>Информатика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2022</dc:creator>
  <cp:lastModifiedBy>Ольга Семеновна</cp:lastModifiedBy>
  <cp:revision>184</cp:revision>
  <cp:lastPrinted>2019-08-28T08:56:48Z</cp:lastPrinted>
  <dcterms:created xsi:type="dcterms:W3CDTF">2013-08-26T20:36:33Z</dcterms:created>
  <dcterms:modified xsi:type="dcterms:W3CDTF">2022-08-29T08:57:22Z</dcterms:modified>
</cp:coreProperties>
</file>