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8" r:id="rId2"/>
    <p:sldId id="336" r:id="rId3"/>
    <p:sldId id="319" r:id="rId4"/>
    <p:sldId id="387" r:id="rId5"/>
    <p:sldId id="397" r:id="rId6"/>
    <p:sldId id="394" r:id="rId7"/>
    <p:sldId id="395" r:id="rId8"/>
    <p:sldId id="306" r:id="rId9"/>
    <p:sldId id="292" r:id="rId10"/>
    <p:sldId id="293" r:id="rId11"/>
    <p:sldId id="396" r:id="rId12"/>
    <p:sldId id="296" r:id="rId13"/>
    <p:sldId id="298" r:id="rId14"/>
    <p:sldId id="337" r:id="rId15"/>
    <p:sldId id="258" r:id="rId16"/>
    <p:sldId id="261" r:id="rId17"/>
    <p:sldId id="262" r:id="rId18"/>
    <p:sldId id="264" r:id="rId19"/>
    <p:sldId id="265" r:id="rId20"/>
    <p:sldId id="277" r:id="rId21"/>
    <p:sldId id="278" r:id="rId22"/>
    <p:sldId id="308" r:id="rId23"/>
    <p:sldId id="310" r:id="rId24"/>
    <p:sldId id="379" r:id="rId25"/>
    <p:sldId id="380" r:id="rId26"/>
    <p:sldId id="381" r:id="rId27"/>
    <p:sldId id="382" r:id="rId28"/>
    <p:sldId id="383" r:id="rId29"/>
    <p:sldId id="384" r:id="rId30"/>
    <p:sldId id="391" r:id="rId31"/>
    <p:sldId id="393" r:id="rId32"/>
    <p:sldId id="304" r:id="rId3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solidFill>
          <a:schemeClr val="bg2">
            <a:lumMod val="90000"/>
          </a:schemeClr>
        </a:solidFill>
      </c:spPr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070971999279777E-2"/>
          <c:y val="0.11223604123351373"/>
          <c:w val="0.928367753199836"/>
          <c:h val="0.792541900106337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53718360795159E-2"/>
                  <c:y val="-0.30211639844250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163279750525859E-2"/>
                  <c:y val="-0.30234752355558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723494324385415E-2"/>
                  <c:y val="-0.32941214203712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82</c:v>
                </c:pt>
                <c:pt idx="1">
                  <c:v>78</c:v>
                </c:pt>
                <c:pt idx="2">
                  <c:v>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56153216"/>
        <c:axId val="140631040"/>
        <c:axId val="0"/>
      </c:bar3DChart>
      <c:catAx>
        <c:axId val="5615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0631040"/>
        <c:crosses val="autoZero"/>
        <c:auto val="1"/>
        <c:lblAlgn val="ctr"/>
        <c:lblOffset val="100"/>
        <c:noMultiLvlLbl val="0"/>
      </c:catAx>
      <c:valAx>
        <c:axId val="140631040"/>
        <c:scaling>
          <c:orientation val="minMax"/>
          <c:max val="100"/>
          <c:min val="36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6153216"/>
        <c:crosses val="autoZero"/>
        <c:crossBetween val="between"/>
      </c:valAx>
      <c:spPr>
        <a:solidFill>
          <a:schemeClr val="accent2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1"/>
    </a:solidFill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303043826129498E-2"/>
                  <c:y val="-2.4326798938049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92569359706998E-3"/>
                  <c:y val="-2.838126542772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74664252991498E-2"/>
                  <c:y val="-3.4462965162236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20948932844996E-2"/>
                  <c:y val="-3.2435731917398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63.1</c:v>
                </c:pt>
                <c:pt idx="2">
                  <c:v>63.4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5010688"/>
        <c:axId val="138023296"/>
        <c:axId val="0"/>
      </c:bar3DChart>
      <c:catAx>
        <c:axId val="1050106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8023296"/>
        <c:crosses val="autoZero"/>
        <c:auto val="1"/>
        <c:lblAlgn val="ctr"/>
        <c:lblOffset val="100"/>
        <c:noMultiLvlLbl val="0"/>
      </c:catAx>
      <c:valAx>
        <c:axId val="138023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5010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Биология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4586505638807E-2"/>
                  <c:y val="-0.24144038221744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076039481451951E-2"/>
                  <c:y val="-0.19021026120446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303571934273099E-2"/>
                  <c:y val="-0.331285244528930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</c:v>
                </c:pt>
                <c:pt idx="1">
                  <c:v>51</c:v>
                </c:pt>
                <c:pt idx="2">
                  <c:v>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38067968"/>
        <c:axId val="138070656"/>
        <c:axId val="0"/>
      </c:bar3DChart>
      <c:catAx>
        <c:axId val="13806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8070656"/>
        <c:crosses val="autoZero"/>
        <c:auto val="1"/>
        <c:lblAlgn val="ctr"/>
        <c:lblOffset val="100"/>
        <c:noMultiLvlLbl val="0"/>
      </c:catAx>
      <c:valAx>
        <c:axId val="138070656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806796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75000"/>
      </a:schemeClr>
    </a:solidFill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30515253484049E-2"/>
                  <c:y val="-6.9717809132318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30515253484076E-2"/>
                  <c:y val="-3.9423767729511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935860233985301E-2"/>
                  <c:y val="-3.4256564085471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51</c:v>
                </c:pt>
                <c:pt idx="2">
                  <c:v>53.3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8238208"/>
        <c:axId val="138241152"/>
        <c:axId val="0"/>
      </c:bar3DChart>
      <c:catAx>
        <c:axId val="1382382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8241152"/>
        <c:crosses val="autoZero"/>
        <c:auto val="1"/>
        <c:lblAlgn val="ctr"/>
        <c:lblOffset val="100"/>
        <c:noMultiLvlLbl val="0"/>
      </c:catAx>
      <c:valAx>
        <c:axId val="138241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823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Химия 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478750727043399E-2"/>
                  <c:y val="-0.206350256341577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450567583993999E-2"/>
                  <c:y val="2.6522869205334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346896096513E-2"/>
                  <c:y val="-0.17853982818678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44</c:v>
                </c:pt>
                <c:pt idx="2">
                  <c:v>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0735232"/>
        <c:axId val="140737920"/>
        <c:axId val="0"/>
      </c:bar3DChart>
      <c:catAx>
        <c:axId val="1407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0737920"/>
        <c:crosses val="autoZero"/>
        <c:auto val="1"/>
        <c:lblAlgn val="ctr"/>
        <c:lblOffset val="100"/>
        <c:noMultiLvlLbl val="0"/>
      </c:catAx>
      <c:valAx>
        <c:axId val="140737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073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451777486117361E-2"/>
                  <c:y val="0.10900307373254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27E-2"/>
                  <c:y val="0.4210965448283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419825292481627E-2"/>
                  <c:y val="0.350657519534866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59.2</c:v>
                </c:pt>
                <c:pt idx="2">
                  <c:v>62.1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0643328"/>
        <c:axId val="140650368"/>
        <c:axId val="0"/>
      </c:bar3DChart>
      <c:catAx>
        <c:axId val="1406433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0650368"/>
        <c:crosses val="autoZero"/>
        <c:auto val="1"/>
        <c:lblAlgn val="ctr"/>
        <c:lblOffset val="100"/>
        <c:noMultiLvlLbl val="0"/>
      </c:catAx>
      <c:valAx>
        <c:axId val="140650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0643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 smtClean="0"/>
              <a:t>Литература</a:t>
            </a:r>
            <a:endParaRPr lang="ru-RU" sz="2400" dirty="0"/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Литература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104086474051901E-2"/>
                  <c:y val="-0.34877488489658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804877889384839E-2"/>
                  <c:y val="-0.30786571420027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761793351936931E-2"/>
                  <c:y val="-0.281746080762874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80</c:v>
                </c:pt>
                <c:pt idx="1">
                  <c:v>74</c:v>
                </c:pt>
                <c:pt idx="2">
                  <c:v>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0695040"/>
        <c:axId val="140697984"/>
        <c:axId val="0"/>
      </c:bar3DChart>
      <c:catAx>
        <c:axId val="14069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0697984"/>
        <c:crosses val="autoZero"/>
        <c:auto val="1"/>
        <c:lblAlgn val="ctr"/>
        <c:lblOffset val="100"/>
        <c:noMultiLvlLbl val="0"/>
      </c:catAx>
      <c:valAx>
        <c:axId val="140697984"/>
        <c:scaling>
          <c:orientation val="minMax"/>
          <c:max val="9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0695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451895175488948E-2"/>
                  <c:y val="0.122359367477687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19825292481627E-2"/>
                  <c:y val="0.20984483205569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914480311980402E-2"/>
                  <c:y val="0.1368070214420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</c:v>
                </c:pt>
                <c:pt idx="1">
                  <c:v>62.5</c:v>
                </c:pt>
                <c:pt idx="2">
                  <c:v>62.1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7035136"/>
        <c:axId val="67037824"/>
        <c:axId val="0"/>
      </c:bar3DChart>
      <c:catAx>
        <c:axId val="670351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7037824"/>
        <c:crosses val="autoZero"/>
        <c:auto val="1"/>
        <c:lblAlgn val="ctr"/>
        <c:lblOffset val="100"/>
        <c:noMultiLvlLbl val="0"/>
      </c:catAx>
      <c:valAx>
        <c:axId val="67037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035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Физика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45865056388101E-2"/>
                  <c:y val="-0.200157881187011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21593025611533E-2"/>
                  <c:y val="-0.23768513738946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303571934273099E-2"/>
                  <c:y val="-0.16202699030413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59</c:v>
                </c:pt>
                <c:pt idx="2">
                  <c:v>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0937472"/>
        <c:axId val="140940416"/>
        <c:axId val="0"/>
      </c:bar3DChart>
      <c:catAx>
        <c:axId val="14093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0940416"/>
        <c:crosses val="autoZero"/>
        <c:auto val="1"/>
        <c:lblAlgn val="ctr"/>
        <c:lblOffset val="100"/>
        <c:noMultiLvlLbl val="0"/>
      </c:catAx>
      <c:valAx>
        <c:axId val="140940416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093747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75000"/>
      </a:schemeClr>
    </a:solidFill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403752240089236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336460200074387E-2"/>
                  <c:y val="-3.9893054210907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937398260096703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018761200446334E-3"/>
                  <c:y val="-2.7295247617989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55.7</c:v>
                </c:pt>
                <c:pt idx="2">
                  <c:v>54.7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7913088"/>
        <c:axId val="137915776"/>
        <c:axId val="0"/>
      </c:bar3DChart>
      <c:catAx>
        <c:axId val="1379130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915776"/>
        <c:crosses val="autoZero"/>
        <c:auto val="1"/>
        <c:lblAlgn val="ctr"/>
        <c:lblOffset val="100"/>
        <c:noMultiLvlLbl val="0"/>
      </c:catAx>
      <c:valAx>
        <c:axId val="137915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7913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3370576669932295"/>
          <c:y val="3.4110337751988205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428605575811439E-2"/>
          <c:y val="3.0331678397599326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Английский язык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033572027350496E-2"/>
                  <c:y val="-1.4269085744846276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147E-2"/>
                  <c:y val="-5.1587301587301584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48251092190655E-2"/>
                  <c:y val="-0.26907418833138691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74</c:v>
                </c:pt>
                <c:pt idx="2">
                  <c:v>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37967104"/>
        <c:axId val="137968640"/>
        <c:axId val="0"/>
      </c:bar3DChart>
      <c:catAx>
        <c:axId val="13796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7968640"/>
        <c:crosses val="autoZero"/>
        <c:auto val="1"/>
        <c:lblAlgn val="ctr"/>
        <c:lblOffset val="100"/>
        <c:noMultiLvlLbl val="0"/>
      </c:catAx>
      <c:valAx>
        <c:axId val="137968640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967104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148596974505209E-3"/>
                  <c:y val="-4.0544664896748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074298487252603E-2"/>
                  <c:y val="-3.6490198407073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0445790923515627E-3"/>
                  <c:y val="-4.459913138642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89158184703125E-2"/>
                  <c:y val="-4.257189814158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78</c:v>
                </c:pt>
                <c:pt idx="1">
                  <c:v>70.900000000000006</c:v>
                </c:pt>
                <c:pt idx="2">
                  <c:v>69.900000000000006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6142464"/>
        <c:axId val="56178176"/>
        <c:axId val="0"/>
      </c:bar3DChart>
      <c:catAx>
        <c:axId val="561424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6178176"/>
        <c:crosses val="autoZero"/>
        <c:auto val="1"/>
        <c:lblAlgn val="ctr"/>
        <c:lblOffset val="100"/>
        <c:noMultiLvlLbl val="0"/>
      </c:catAx>
      <c:valAx>
        <c:axId val="56178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142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441205214486526E-2"/>
                  <c:y val="-2.326653459860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935860233985357E-2"/>
                  <c:y val="-3.48426293182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51895175488976E-2"/>
                  <c:y val="-3.311807346081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</c:v>
                </c:pt>
                <c:pt idx="1">
                  <c:v>71.8</c:v>
                </c:pt>
                <c:pt idx="2">
                  <c:v>72.599999999999994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8001024"/>
        <c:axId val="138012160"/>
        <c:axId val="0"/>
      </c:bar3DChart>
      <c:catAx>
        <c:axId val="138001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8012160"/>
        <c:crosses val="autoZero"/>
        <c:auto val="1"/>
        <c:lblAlgn val="ctr"/>
        <c:lblOffset val="100"/>
        <c:noMultiLvlLbl val="0"/>
      </c:catAx>
      <c:valAx>
        <c:axId val="138012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800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3370576669932295"/>
          <c:y val="3.4110337751988205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428605575811439E-2"/>
          <c:y val="3.0331678397599326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Информатика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033572027350496E-2"/>
                  <c:y val="-0.26499730669000227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366593386368968E-2"/>
                  <c:y val="-0.16166312373881506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329759095229597E-2"/>
                  <c:y val="5.9114623292926195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</c:v>
                </c:pt>
                <c:pt idx="1">
                  <c:v>79</c:v>
                </c:pt>
                <c:pt idx="2">
                  <c:v>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7100032"/>
        <c:axId val="140444800"/>
        <c:axId val="0"/>
      </c:bar3DChart>
      <c:catAx>
        <c:axId val="6710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0444800"/>
        <c:crosses val="autoZero"/>
        <c:auto val="1"/>
        <c:lblAlgn val="ctr"/>
        <c:lblOffset val="100"/>
        <c:noMultiLvlLbl val="0"/>
      </c:catAx>
      <c:valAx>
        <c:axId val="140444800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7100032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3914480311980402E-2"/>
                  <c:y val="-4.60796563729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903790350978007E-2"/>
                  <c:y val="-4.8585691055972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41205214486526E-2"/>
                  <c:y val="-4.9151645488163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</c:v>
                </c:pt>
                <c:pt idx="1">
                  <c:v>61.9</c:v>
                </c:pt>
                <c:pt idx="2">
                  <c:v>62.7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0485376"/>
        <c:axId val="140488064"/>
        <c:axId val="0"/>
      </c:bar3DChart>
      <c:catAx>
        <c:axId val="1404853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0488064"/>
        <c:crosses val="autoZero"/>
        <c:auto val="1"/>
        <c:lblAlgn val="ctr"/>
        <c:lblOffset val="100"/>
        <c:noMultiLvlLbl val="0"/>
      </c:catAx>
      <c:valAx>
        <c:axId val="140488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0485376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title>
      <c:tx>
        <c:rich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Математика (профильный</a:t>
            </a:r>
            <a:r>
              <a:rPr lang="ru-RU" sz="2400" b="1" baseline="0" dirty="0" smtClean="0">
                <a:latin typeface="Times New Roman" pitchFamily="18" charset="0"/>
                <a:cs typeface="Times New Roman" pitchFamily="18" charset="0"/>
              </a:rPr>
              <a:t> уровень)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31876726340753E-2"/>
                  <c:y val="-3.904867616335312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585477092583583E-2"/>
                  <c:y val="-0.12689985665549355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914993161679352E-2"/>
                  <c:y val="1.7206760224473705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73</c:v>
                </c:pt>
                <c:pt idx="2">
                  <c:v>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6143360"/>
        <c:axId val="66144896"/>
        <c:axId val="0"/>
      </c:bar3DChart>
      <c:catAx>
        <c:axId val="6614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144896"/>
        <c:crosses val="autoZero"/>
        <c:auto val="1"/>
        <c:lblAlgn val="ctr"/>
        <c:lblOffset val="100"/>
        <c:noMultiLvlLbl val="0"/>
      </c:catAx>
      <c:valAx>
        <c:axId val="66144896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6143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рофильный уровень)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566868638527343E-2"/>
                  <c:y val="0.11555229495573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1040178821537E-2"/>
                  <c:y val="0.23921352289081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611447730878906E-2"/>
                  <c:y val="0.34462965162236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552008941076822E-2"/>
                  <c:y val="0.21691395719760384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</c:v>
                </c:pt>
                <c:pt idx="1">
                  <c:v>63.5</c:v>
                </c:pt>
                <c:pt idx="2">
                  <c:v>62.6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6191360"/>
        <c:axId val="66192896"/>
        <c:axId val="0"/>
      </c:bar3DChart>
      <c:catAx>
        <c:axId val="661913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192896"/>
        <c:crosses val="autoZero"/>
        <c:auto val="1"/>
        <c:lblAlgn val="ctr"/>
        <c:lblOffset val="100"/>
        <c:noMultiLvlLbl val="0"/>
      </c:catAx>
      <c:valAx>
        <c:axId val="66192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19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6"/>
          <c:dLbls>
            <c:dLbl>
              <c:idx val="0"/>
              <c:layout>
                <c:manualLayout>
                  <c:x val="-3.7448782443861184E-2"/>
                  <c:y val="-5.803803522034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9475065616798E-3"/>
                  <c:y val="-5.4790549547135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671575775250316E-3"/>
                  <c:y val="-5.8445462324813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49331680762127E-3"/>
                  <c:y val="1.7961481346621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753086419753084E-2"/>
                  <c:y val="2.7118427614189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133542334985904E-3"/>
                  <c:y val="-2.8118656736698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254107125498204E-3"/>
                  <c:y val="-9.5730345122131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634174200447196E-2"/>
                  <c:y val="-3.6429816151833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8.2138135510838928E-2"/>
                  <c:y val="-2.864694209828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Математика проф.</c:v>
                </c:pt>
                <c:pt idx="1">
                  <c:v>Биология </c:v>
                </c:pt>
                <c:pt idx="2">
                  <c:v>История</c:v>
                </c:pt>
                <c:pt idx="3">
                  <c:v>Химия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Информатика</c:v>
                </c:pt>
                <c:pt idx="7">
                  <c:v>Литература </c:v>
                </c:pt>
                <c:pt idx="8">
                  <c:v>Англ. Язык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0.32</c:v>
                </c:pt>
                <c:pt idx="1">
                  <c:v>0.18</c:v>
                </c:pt>
                <c:pt idx="2">
                  <c:v>0.18</c:v>
                </c:pt>
                <c:pt idx="3">
                  <c:v>0.18</c:v>
                </c:pt>
                <c:pt idx="4">
                  <c:v>0.41</c:v>
                </c:pt>
                <c:pt idx="5">
                  <c:v>0.05</c:v>
                </c:pt>
                <c:pt idx="6">
                  <c:v>0.05</c:v>
                </c:pt>
                <c:pt idx="7">
                  <c:v>0.14000000000000001</c:v>
                </c:pt>
                <c:pt idx="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ЕГЭ-2021.Предметы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выбору.</a:t>
            </a:r>
          </a:p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c:rich>
      </c:tx>
      <c:layout>
        <c:manualLayout>
          <c:xMode val="edge"/>
          <c:yMode val="edge"/>
          <c:x val="0.278770827265439"/>
          <c:y val="3.83810235076761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043043265462997E-2"/>
          <c:y val="0.15805565499580979"/>
          <c:w val="0.94991484930102865"/>
          <c:h val="0.64450349138161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ЕГЭ-2013.Предметы по выбору.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История</c:v>
                </c:pt>
                <c:pt idx="1">
                  <c:v>Обществознание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Математика проф.</c:v>
                </c:pt>
                <c:pt idx="5">
                  <c:v>Литература</c:v>
                </c:pt>
                <c:pt idx="6">
                  <c:v>Физика</c:v>
                </c:pt>
                <c:pt idx="7">
                  <c:v>Английский язык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68</c:v>
                </c:pt>
                <c:pt idx="1">
                  <c:v>68</c:v>
                </c:pt>
                <c:pt idx="2">
                  <c:v>72</c:v>
                </c:pt>
                <c:pt idx="3">
                  <c:v>73</c:v>
                </c:pt>
                <c:pt idx="4">
                  <c:v>56</c:v>
                </c:pt>
                <c:pt idx="5">
                  <c:v>71</c:v>
                </c:pt>
                <c:pt idx="6">
                  <c:v>45</c:v>
                </c:pt>
                <c:pt idx="7">
                  <c:v>88</c:v>
                </c:pt>
                <c:pt idx="8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5928576"/>
        <c:axId val="145931264"/>
        <c:axId val="141356544"/>
      </c:bar3DChart>
      <c:catAx>
        <c:axId val="145928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31264"/>
        <c:crosses val="autoZero"/>
        <c:auto val="1"/>
        <c:lblAlgn val="ctr"/>
        <c:lblOffset val="100"/>
        <c:noMultiLvlLbl val="0"/>
      </c:catAx>
      <c:valAx>
        <c:axId val="1459312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5928576"/>
        <c:crosses val="autoZero"/>
        <c:crossBetween val="between"/>
      </c:valAx>
      <c:serAx>
        <c:axId val="141356544"/>
        <c:scaling>
          <c:orientation val="minMax"/>
        </c:scaling>
        <c:delete val="1"/>
        <c:axPos val="b"/>
        <c:majorTickMark val="out"/>
        <c:minorTickMark val="none"/>
        <c:tickLblPos val="nextTo"/>
        <c:crossAx val="145931264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9404148697282796"/>
          <c:y val="2.3918133648526577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025193609239829E-2"/>
          <c:y val="2.0139474294137701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722620045584192E-2"/>
                  <c:y val="2.6499570161848993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366593386368968E-2"/>
                  <c:y val="-1.489538464896765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548251092190655E-2"/>
                  <c:y val="-9.580671857253921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</c:v>
                </c:pt>
                <c:pt idx="1">
                  <c:v>65</c:v>
                </c:pt>
                <c:pt idx="2">
                  <c:v>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56379648"/>
        <c:axId val="56389632"/>
        <c:axId val="0"/>
      </c:bar3DChart>
      <c:catAx>
        <c:axId val="5637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6389632"/>
        <c:crosses val="autoZero"/>
        <c:auto val="1"/>
        <c:lblAlgn val="ctr"/>
        <c:lblOffset val="100"/>
        <c:noMultiLvlLbl val="0"/>
      </c:catAx>
      <c:valAx>
        <c:axId val="56389632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637964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02814180066949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018761200446889E-3"/>
                  <c:y val="-3.5693785346601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345840800296429E-3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2018761200446334E-3"/>
                  <c:y val="-2.7295247617989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60</c:v>
                </c:pt>
                <c:pt idx="2">
                  <c:v>60.6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9942528"/>
        <c:axId val="119953664"/>
        <c:axId val="0"/>
      </c:bar3DChart>
      <c:catAx>
        <c:axId val="1199425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953664"/>
        <c:crosses val="autoZero"/>
        <c:auto val="1"/>
        <c:lblAlgn val="ctr"/>
        <c:lblOffset val="100"/>
        <c:noMultiLvlLbl val="0"/>
      </c:catAx>
      <c:valAx>
        <c:axId val="119953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99425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2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Обществознание.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257072446495844E-2"/>
                  <c:y val="1.435547859023416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240286432820653E-2"/>
                  <c:y val="2.6660474417571176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843643635555645E-2"/>
                  <c:y val="-0.16816623088390695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67</c:v>
                </c:pt>
                <c:pt idx="1">
                  <c:v>65</c:v>
                </c:pt>
                <c:pt idx="2">
                  <c:v>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04989440"/>
        <c:axId val="104990592"/>
        <c:axId val="0"/>
      </c:bar3DChart>
      <c:catAx>
        <c:axId val="10498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4990592"/>
        <c:crosses val="autoZero"/>
        <c:auto val="1"/>
        <c:lblAlgn val="ctr"/>
        <c:lblOffset val="100"/>
        <c:noMultiLvlLbl val="0"/>
      </c:catAx>
      <c:valAx>
        <c:axId val="1049905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04989440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>
        <a:lumMod val="50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84545-D1DA-4AD7-9F65-FEA7AFDF93D6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6AEA4-815E-4EE3-A694-A7F51633A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6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79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6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2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6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9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7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3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4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5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E9B6-10F5-4B9C-A2A8-11A02ECBF525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0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142" y="1196752"/>
            <a:ext cx="9010678" cy="3354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ГОСУДАРСТВЕННАЯ ИТОГОВАЯ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АТТЕСТАЦИЯ 2022 г.</a:t>
            </a: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«Гимназия № 95»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4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36025534"/>
              </p:ext>
            </p:extLst>
          </p:nvPr>
        </p:nvGraphicFramePr>
        <p:xfrm>
          <a:off x="395536" y="332656"/>
          <a:ext cx="842493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52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Математика. Базовый уровень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10325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90602"/>
              </p:ext>
            </p:extLst>
          </p:nvPr>
        </p:nvGraphicFramePr>
        <p:xfrm>
          <a:off x="827584" y="2636912"/>
          <a:ext cx="7416825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Количество обучающихся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Количество сдававших ЕГЭ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Средний балл</a:t>
                      </a:r>
                      <a:endParaRPr lang="ru-RU" sz="2400" b="1" dirty="0"/>
                    </a:p>
                  </a:txBody>
                  <a:tcPr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/>
                        <a:t>22</a:t>
                      </a:r>
                      <a:endParaRPr lang="ru-RU" sz="36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/>
                        <a:t>15</a:t>
                      </a:r>
                      <a:endParaRPr lang="ru-RU" sz="36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4,7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83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78517600"/>
              </p:ext>
            </p:extLst>
          </p:nvPr>
        </p:nvGraphicFramePr>
        <p:xfrm>
          <a:off x="395536" y="404664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5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91381348"/>
              </p:ext>
            </p:extLst>
          </p:nvPr>
        </p:nvGraphicFramePr>
        <p:xfrm>
          <a:off x="395536" y="332656"/>
          <a:ext cx="842493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3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ЕГЭ-2021. Предметы по выбору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4661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548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20128561"/>
              </p:ext>
            </p:extLst>
          </p:nvPr>
        </p:nvGraphicFramePr>
        <p:xfrm>
          <a:off x="539552" y="332656"/>
          <a:ext cx="79928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5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03438817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3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95548189"/>
              </p:ext>
            </p:extLst>
          </p:nvPr>
        </p:nvGraphicFramePr>
        <p:xfrm>
          <a:off x="395536" y="404664"/>
          <a:ext cx="828092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32332385"/>
              </p:ext>
            </p:extLst>
          </p:nvPr>
        </p:nvGraphicFramePr>
        <p:xfrm>
          <a:off x="683568" y="260648"/>
          <a:ext cx="792088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39111342"/>
              </p:ext>
            </p:extLst>
          </p:nvPr>
        </p:nvGraphicFramePr>
        <p:xfrm>
          <a:off x="395536" y="260648"/>
          <a:ext cx="856895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01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государственный экзамен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62628240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9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11356051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46626829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99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31154059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12940299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10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60828199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14275151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353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76689380"/>
              </p:ext>
            </p:extLst>
          </p:nvPr>
        </p:nvGraphicFramePr>
        <p:xfrm>
          <a:off x="395536" y="404664"/>
          <a:ext cx="828092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1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21691685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6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64108781"/>
              </p:ext>
            </p:extLst>
          </p:nvPr>
        </p:nvGraphicFramePr>
        <p:xfrm>
          <a:off x="395536" y="908720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4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Русский язык. ОГЭ -2022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958584"/>
              </p:ext>
            </p:extLst>
          </p:nvPr>
        </p:nvGraphicFramePr>
        <p:xfrm>
          <a:off x="457200" y="1600200"/>
          <a:ext cx="7571184" cy="36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397"/>
                <a:gridCol w="2616397"/>
                <a:gridCol w="2338390"/>
              </a:tblGrid>
              <a:tr h="18145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сдававших  экзамен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Средний балл по гимназии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81450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      </a:t>
                      </a:r>
                    </a:p>
                    <a:p>
                      <a:pPr algn="ctr"/>
                      <a:r>
                        <a:rPr lang="ru-RU" sz="3600" b="1" dirty="0" smtClean="0"/>
                        <a:t>98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4,45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/>
                        <a:t>4,14</a:t>
                      </a:r>
                      <a:endParaRPr lang="ru-RU" sz="3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07598698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68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29078184"/>
              </p:ext>
            </p:extLst>
          </p:nvPr>
        </p:nvGraphicFramePr>
        <p:xfrm>
          <a:off x="395536" y="908720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9445" y="1412776"/>
            <a:ext cx="8424936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Спасибо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за внимание!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01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</a:rPr>
              <a:t>Математика. ОГЭ-2022</a:t>
            </a:r>
            <a:r>
              <a:rPr lang="ru-RU" b="1" dirty="0" smtClean="0">
                <a:latin typeface="+mn-lt"/>
              </a:rPr>
              <a:t/>
            </a:r>
            <a:br>
              <a:rPr lang="ru-RU" b="1" dirty="0" smtClean="0">
                <a:latin typeface="+mn-lt"/>
              </a:rPr>
            </a:br>
            <a:endParaRPr lang="ru-RU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477368"/>
              </p:ext>
            </p:extLst>
          </p:nvPr>
        </p:nvGraphicFramePr>
        <p:xfrm>
          <a:off x="755577" y="1628800"/>
          <a:ext cx="7488832" cy="334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6014"/>
                <a:gridCol w="2116409"/>
                <a:gridCol w="2116409"/>
              </a:tblGrid>
              <a:tr h="167048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Количество сдававших  экзамен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Средний балл по гимназии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670484"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/>
                        <a:t>98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</a:rPr>
                        <a:t>3,53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/>
                        <a:t>3,49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18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Результаты ОГЭ-2022.Предметы по выбору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267749"/>
              </p:ext>
            </p:extLst>
          </p:nvPr>
        </p:nvGraphicFramePr>
        <p:xfrm>
          <a:off x="457200" y="1052511"/>
          <a:ext cx="8229600" cy="554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44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Ростов-на-Дону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Советский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Гимназия № 95</a:t>
                      </a:r>
                      <a:endParaRPr lang="ru-RU" dirty="0"/>
                    </a:p>
                  </a:txBody>
                  <a:tcPr/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История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3,85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3,94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Обществознание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3,6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3,56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4,08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Литература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3,87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3,72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Английский язык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4,4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4,45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4,64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Физика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3,76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3,94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Химия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4,21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4,27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Биология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3,75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3,68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3,43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География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3,77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3,7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4,05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Информатика</a:t>
                      </a:r>
                      <a:endParaRPr lang="ru-RU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3,68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3,63</a:t>
                      </a:r>
                      <a:endParaRPr lang="ru-RU" sz="24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3,8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44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Анализ соответствия содержания аттестатов особого образца результатам ОГЭ в 2022 г.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52928" cy="51411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Всего аттестатов особого образца – </a:t>
            </a:r>
            <a:r>
              <a:rPr lang="ru-RU" dirty="0" smtClean="0">
                <a:solidFill>
                  <a:srgbClr val="FF0000"/>
                </a:solidFill>
              </a:rPr>
              <a:t>14</a:t>
            </a:r>
          </a:p>
          <a:p>
            <a:r>
              <a:rPr lang="ru-RU" dirty="0" smtClean="0"/>
              <a:t>Аттестатов с оценками, соответствующими результатам ОГЭ по всем 4 предметам – </a:t>
            </a:r>
            <a:r>
              <a:rPr lang="ru-RU" dirty="0" smtClean="0">
                <a:solidFill>
                  <a:srgbClr val="FF0000"/>
                </a:solidFill>
              </a:rPr>
              <a:t>2 (14%)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Аттестатов с оценками, </a:t>
            </a:r>
            <a:r>
              <a:rPr lang="ru-RU" dirty="0" smtClean="0">
                <a:solidFill>
                  <a:prstClr val="black"/>
                </a:solidFill>
              </a:rPr>
              <a:t>не соответствующими </a:t>
            </a:r>
            <a:r>
              <a:rPr lang="ru-RU" dirty="0">
                <a:solidFill>
                  <a:prstClr val="black"/>
                </a:solidFill>
              </a:rPr>
              <a:t>результатам ОГЭ по всем 4 предметам – 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Аттестатов с оценками, не соответствующими результатам ОГЭ по </a:t>
            </a:r>
            <a:r>
              <a:rPr lang="ru-RU" dirty="0" smtClean="0">
                <a:solidFill>
                  <a:prstClr val="black"/>
                </a:solidFill>
              </a:rPr>
              <a:t>3 предметам - 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5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/>
              </a:rPr>
              <a:t>Анализ соответствия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</a:rPr>
              <a:t>оценок аттестатов </a:t>
            </a:r>
            <a:r>
              <a:rPr lang="ru-RU" sz="3200" b="1" dirty="0">
                <a:solidFill>
                  <a:srgbClr val="C00000"/>
                </a:solidFill>
                <a:latin typeface="Times New Roman"/>
              </a:rPr>
              <a:t>особого образца результатам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</a:rPr>
              <a:t>ОГЭ по предметам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434429"/>
              </p:ext>
            </p:extLst>
          </p:nvPr>
        </p:nvGraphicFramePr>
        <p:xfrm>
          <a:off x="467544" y="1340768"/>
          <a:ext cx="8229600" cy="532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11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сдававших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подтверждения оценки</a:t>
                      </a:r>
                      <a:endParaRPr lang="ru-RU" dirty="0"/>
                    </a:p>
                  </a:txBody>
                  <a:tcPr/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Русский язык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14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13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93%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14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4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29%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Обществознание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11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6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55%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Английский яз.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5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5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100%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Информатика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4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2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50%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Физика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2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Химия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100%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Биология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100%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География</a:t>
                      </a:r>
                      <a:endParaRPr lang="ru-RU" sz="2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3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3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100%</a:t>
                      </a:r>
                      <a:endParaRPr lang="ru-RU" sz="2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1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72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536504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7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Единый государственный </a:t>
            </a:r>
            <a:br>
              <a:rPr lang="ru-RU" sz="67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7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г.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5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11118092"/>
              </p:ext>
            </p:extLst>
          </p:nvPr>
        </p:nvGraphicFramePr>
        <p:xfrm>
          <a:off x="395536" y="332656"/>
          <a:ext cx="835292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6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2412</TotalTime>
  <Words>376</Words>
  <Application>Microsoft Office PowerPoint</Application>
  <PresentationFormat>Экран (4:3)</PresentationFormat>
  <Paragraphs>219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Основной государственный экзамен  2022 г.</vt:lpstr>
      <vt:lpstr>Русский язык. ОГЭ -2022</vt:lpstr>
      <vt:lpstr>Математика. ОГЭ-2022 </vt:lpstr>
      <vt:lpstr>Результаты ОГЭ-2022.Предметы по выбору</vt:lpstr>
      <vt:lpstr>Анализ соответствия содержания аттестатов особого образца результатам ОГЭ в 2022 г.</vt:lpstr>
      <vt:lpstr>Анализ соответствия оценок аттестатов особого образца результатам ОГЭ по предметам</vt:lpstr>
      <vt:lpstr>Единый государственный  экзамен   2022 г.   </vt:lpstr>
      <vt:lpstr>Презентация PowerPoint</vt:lpstr>
      <vt:lpstr>Презентация PowerPoint</vt:lpstr>
      <vt:lpstr>Математика. Базовый уровень</vt:lpstr>
      <vt:lpstr>Презентация PowerPoint</vt:lpstr>
      <vt:lpstr>Презентация PowerPoint</vt:lpstr>
      <vt:lpstr>ЕГЭ-2021. Предметы по выбору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БИОЛОГИЯ </vt:lpstr>
      <vt:lpstr>Презентация PowerPoint</vt:lpstr>
      <vt:lpstr>ХИМИЯ </vt:lpstr>
      <vt:lpstr>Презентация PowerPoint</vt:lpstr>
      <vt:lpstr>Литература </vt:lpstr>
      <vt:lpstr>Презентация PowerPoint</vt:lpstr>
      <vt:lpstr>Презентация PowerPoint</vt:lpstr>
      <vt:lpstr>Презентация PowerPoint</vt:lpstr>
      <vt:lpstr>Английский язык </vt:lpstr>
      <vt:lpstr>Презентация PowerPoint</vt:lpstr>
      <vt:lpstr>Информатика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2022</dc:creator>
  <cp:lastModifiedBy>Ольга Семеновна</cp:lastModifiedBy>
  <cp:revision>184</cp:revision>
  <cp:lastPrinted>2019-08-28T08:56:48Z</cp:lastPrinted>
  <dcterms:created xsi:type="dcterms:W3CDTF">2013-08-26T20:36:33Z</dcterms:created>
  <dcterms:modified xsi:type="dcterms:W3CDTF">2022-08-29T08:57:22Z</dcterms:modified>
</cp:coreProperties>
</file>