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8" r:id="rId2"/>
    <p:sldId id="336" r:id="rId3"/>
    <p:sldId id="319" r:id="rId4"/>
    <p:sldId id="387" r:id="rId5"/>
    <p:sldId id="397" r:id="rId6"/>
    <p:sldId id="306" r:id="rId7"/>
    <p:sldId id="292" r:id="rId8"/>
    <p:sldId id="293" r:id="rId9"/>
    <p:sldId id="396" r:id="rId10"/>
    <p:sldId id="296" r:id="rId11"/>
    <p:sldId id="298" r:id="rId12"/>
    <p:sldId id="337" r:id="rId13"/>
    <p:sldId id="258" r:id="rId14"/>
    <p:sldId id="261" r:id="rId15"/>
    <p:sldId id="262" r:id="rId16"/>
    <p:sldId id="264" r:id="rId17"/>
    <p:sldId id="265" r:id="rId18"/>
    <p:sldId id="277" r:id="rId19"/>
    <p:sldId id="278" r:id="rId20"/>
    <p:sldId id="308" r:id="rId21"/>
    <p:sldId id="310" r:id="rId22"/>
    <p:sldId id="379" r:id="rId23"/>
    <p:sldId id="380" r:id="rId24"/>
    <p:sldId id="381" r:id="rId25"/>
    <p:sldId id="382" r:id="rId26"/>
    <p:sldId id="383" r:id="rId27"/>
    <p:sldId id="384" r:id="rId28"/>
    <p:sldId id="391" r:id="rId29"/>
    <p:sldId id="393" r:id="rId30"/>
    <p:sldId id="304" r:id="rId3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</a:t>
            </a: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solidFill>
          <a:schemeClr val="bg2">
            <a:lumMod val="90000"/>
          </a:schemeClr>
        </a:solidFill>
      </c:spPr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070971999279777E-2"/>
          <c:y val="0.11223604123351373"/>
          <c:w val="0.928367753199836"/>
          <c:h val="0.792541900106337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История.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353718360795159E-2"/>
                  <c:y val="-0.283219688553123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36-487A-AF68-EFFBCE95B68A}"/>
                </c:ext>
              </c:extLst>
            </c:dLbl>
            <c:dLbl>
              <c:idx val="1"/>
              <c:layout>
                <c:manualLayout>
                  <c:x val="1.9765404418666015E-2"/>
                  <c:y val="-0.29184935139481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36-487A-AF68-EFFBCE95B68A}"/>
                </c:ext>
              </c:extLst>
            </c:dLbl>
            <c:dLbl>
              <c:idx val="2"/>
              <c:layout>
                <c:manualLayout>
                  <c:x val="1.8723494324385415E-2"/>
                  <c:y val="-0.32941214203712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36-487A-AF68-EFFBCE95B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78</c:v>
                </c:pt>
                <c:pt idx="1">
                  <c:v>78</c:v>
                </c:pt>
                <c:pt idx="2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36-487A-AF68-EFFBCE95B6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4001920"/>
        <c:axId val="64881408"/>
        <c:axId val="0"/>
      </c:bar3DChart>
      <c:catAx>
        <c:axId val="6400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4881408"/>
        <c:crosses val="autoZero"/>
        <c:auto val="1"/>
        <c:lblAlgn val="ctr"/>
        <c:lblOffset val="100"/>
        <c:noMultiLvlLbl val="0"/>
      </c:catAx>
      <c:valAx>
        <c:axId val="64881408"/>
        <c:scaling>
          <c:orientation val="minMax"/>
          <c:max val="100"/>
          <c:min val="36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4001920"/>
        <c:crosses val="autoZero"/>
        <c:crossBetween val="between"/>
      </c:valAx>
      <c:spPr>
        <a:solidFill>
          <a:schemeClr val="accent2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1"/>
    </a:solidFill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5"/>
    </mc:Choice>
    <mc:Fallback>
      <c:style val="45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303043826129498E-2"/>
                  <c:y val="-2.4326798938049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B3-42D5-AE2B-24E59E3CA014}"/>
                </c:ext>
              </c:extLst>
            </c:dLbl>
            <c:dLbl>
              <c:idx val="1"/>
              <c:layout>
                <c:manualLayout>
                  <c:x val="8.892569359706998E-3"/>
                  <c:y val="-2.838126542772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B3-42D5-AE2B-24E59E3CA014}"/>
                </c:ext>
              </c:extLst>
            </c:dLbl>
            <c:dLbl>
              <c:idx val="2"/>
              <c:layout>
                <c:manualLayout>
                  <c:x val="1.0374664252991498E-2"/>
                  <c:y val="-3.4462965162236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B3-42D5-AE2B-24E59E3CA014}"/>
                </c:ext>
              </c:extLst>
            </c:dLbl>
            <c:dLbl>
              <c:idx val="3"/>
              <c:layout>
                <c:manualLayout>
                  <c:x val="1.4820948932844996E-2"/>
                  <c:y val="-3.2435731917398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B3-42D5-AE2B-24E59E3CA0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</c:v>
                </c:pt>
                <c:pt idx="1">
                  <c:v>61.7</c:v>
                </c:pt>
                <c:pt idx="2">
                  <c:v>60.4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B3-42D5-AE2B-24E59E3CA0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5426560"/>
        <c:axId val="65441792"/>
        <c:axId val="0"/>
      </c:bar3DChart>
      <c:catAx>
        <c:axId val="65426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441792"/>
        <c:crosses val="autoZero"/>
        <c:auto val="1"/>
        <c:lblAlgn val="ctr"/>
        <c:lblOffset val="100"/>
        <c:noMultiLvlLbl val="0"/>
      </c:catAx>
      <c:valAx>
        <c:axId val="65441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426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Биология </a:t>
            </a:r>
          </a:p>
        </c:rich>
      </c:tx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4586505638807E-2"/>
                  <c:y val="-0.177452505620271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A0-433A-A8ED-7E9F6EB80936}"/>
                </c:ext>
              </c:extLst>
            </c:dLbl>
            <c:dLbl>
              <c:idx val="1"/>
              <c:layout>
                <c:manualLayout>
                  <c:x val="1.9076039481451951E-2"/>
                  <c:y val="-0.29548063883207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A0-433A-A8ED-7E9F6EB80936}"/>
                </c:ext>
              </c:extLst>
            </c:dLbl>
            <c:dLbl>
              <c:idx val="2"/>
              <c:layout>
                <c:manualLayout>
                  <c:x val="1.1658018390113517E-2"/>
                  <c:y val="-0.20950186648914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A0-433A-A8ED-7E9F6EB809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</c:v>
                </c:pt>
                <c:pt idx="1">
                  <c:v>72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A0-433A-A8ED-7E9F6EB809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5461632"/>
        <c:axId val="132438272"/>
        <c:axId val="0"/>
      </c:bar3DChart>
      <c:catAx>
        <c:axId val="6546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438272"/>
        <c:crosses val="autoZero"/>
        <c:auto val="1"/>
        <c:lblAlgn val="ctr"/>
        <c:lblOffset val="100"/>
        <c:noMultiLvlLbl val="0"/>
      </c:catAx>
      <c:valAx>
        <c:axId val="132438272"/>
        <c:scaling>
          <c:orientation val="minMax"/>
          <c:max val="100"/>
          <c:min val="3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546163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75000"/>
      </a:schemeClr>
    </a:solidFill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30515253484076E-2"/>
                  <c:y val="-2.66437062548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F5-476E-A61F-68CCB674CC84}"/>
                </c:ext>
              </c:extLst>
            </c:dLbl>
            <c:dLbl>
              <c:idx val="1"/>
              <c:layout>
                <c:manualLayout>
                  <c:x val="1.9430515253484076E-2"/>
                  <c:y val="-3.9423767729511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F5-476E-A61F-68CCB674CC84}"/>
                </c:ext>
              </c:extLst>
            </c:dLbl>
            <c:dLbl>
              <c:idx val="2"/>
              <c:layout>
                <c:manualLayout>
                  <c:x val="1.7935860233985301E-2"/>
                  <c:y val="-3.4256564085471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F5-476E-A61F-68CCB674CC84}"/>
                </c:ext>
              </c:extLst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F5-476E-A61F-68CCB674CC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55</c:v>
                </c:pt>
                <c:pt idx="1">
                  <c:v>54.5</c:v>
                </c:pt>
                <c:pt idx="2">
                  <c:v>53.9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F5-476E-A61F-68CCB674CC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3920640"/>
        <c:axId val="133927680"/>
        <c:axId val="0"/>
      </c:bar3DChart>
      <c:catAx>
        <c:axId val="133920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3927680"/>
        <c:crosses val="autoZero"/>
        <c:auto val="1"/>
        <c:lblAlgn val="ctr"/>
        <c:lblOffset val="100"/>
        <c:noMultiLvlLbl val="0"/>
      </c:catAx>
      <c:valAx>
        <c:axId val="133927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392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400" dirty="0"/>
              <a:t>Химия </a:t>
            </a:r>
          </a:p>
        </c:rich>
      </c:tx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478750727043399E-2"/>
                  <c:y val="-4.1220252219828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7B-480C-82C7-65FB2E3C17F8}"/>
                </c:ext>
              </c:extLst>
            </c:dLbl>
            <c:dLbl>
              <c:idx val="1"/>
              <c:layout>
                <c:manualLayout>
                  <c:x val="2.253412474866627E-2"/>
                  <c:y val="-0.153056010277067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7B-480C-82C7-65FB2E3C17F8}"/>
                </c:ext>
              </c:extLst>
            </c:dLbl>
            <c:dLbl>
              <c:idx val="2"/>
              <c:layout>
                <c:manualLayout>
                  <c:x val="3.2407346896096513E-2"/>
                  <c:y val="-0.178539828186781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7B-480C-82C7-65FB2E3C1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</c:v>
                </c:pt>
                <c:pt idx="1">
                  <c:v>73</c:v>
                </c:pt>
                <c:pt idx="2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7B-480C-82C7-65FB2E3C17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34533504"/>
        <c:axId val="134536192"/>
        <c:axId val="0"/>
      </c:bar3DChart>
      <c:catAx>
        <c:axId val="13453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4536192"/>
        <c:crosses val="autoZero"/>
        <c:auto val="1"/>
        <c:lblAlgn val="ctr"/>
        <c:lblOffset val="100"/>
        <c:noMultiLvlLbl val="0"/>
      </c:catAx>
      <c:valAx>
        <c:axId val="1345361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4533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451777486117361E-2"/>
                  <c:y val="0.109003073732548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DF-435A-884C-CCCD170D6C19}"/>
                </c:ext>
              </c:extLst>
            </c:dLbl>
            <c:dLbl>
              <c:idx val="1"/>
              <c:layout>
                <c:manualLayout>
                  <c:x val="2.2419825292481571E-2"/>
                  <c:y val="0.155366811095063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DF-435A-884C-CCCD170D6C19}"/>
                </c:ext>
              </c:extLst>
            </c:dLbl>
            <c:dLbl>
              <c:idx val="2"/>
              <c:layout>
                <c:manualLayout>
                  <c:x val="2.2419825292481516E-2"/>
                  <c:y val="0.167233455541976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DF-435A-884C-CCCD170D6C19}"/>
                </c:ext>
              </c:extLst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DF-435A-884C-CCCD170D6C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73</c:v>
                </c:pt>
                <c:pt idx="1">
                  <c:v>63</c:v>
                </c:pt>
                <c:pt idx="2">
                  <c:v>60.9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DF-435A-884C-CCCD170D6C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4568576"/>
        <c:axId val="134571520"/>
        <c:axId val="0"/>
      </c:bar3DChart>
      <c:catAx>
        <c:axId val="134568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4571520"/>
        <c:crosses val="autoZero"/>
        <c:auto val="1"/>
        <c:lblAlgn val="ctr"/>
        <c:lblOffset val="100"/>
        <c:noMultiLvlLbl val="0"/>
      </c:catAx>
      <c:valAx>
        <c:axId val="134571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568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400" dirty="0"/>
              <a:t>Литература</a:t>
            </a:r>
          </a:p>
        </c:rich>
      </c:tx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Литература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9104086474051901E-2"/>
                  <c:y val="-0.31781300912375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58-4D9F-8065-062B934BCABC}"/>
                </c:ext>
              </c:extLst>
            </c:dLbl>
            <c:dLbl>
              <c:idx val="1"/>
              <c:layout>
                <c:manualLayout>
                  <c:x val="2.0804877889384902E-2"/>
                  <c:y val="-0.27896796347896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58-4D9F-8065-062B934BCABC}"/>
                </c:ext>
              </c:extLst>
            </c:dLbl>
            <c:dLbl>
              <c:idx val="2"/>
              <c:layout>
                <c:manualLayout>
                  <c:x val="2.3761793351936931E-2"/>
                  <c:y val="-0.308579706432658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58-4D9F-8065-062B934BCA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</c:v>
                </c:pt>
                <c:pt idx="1">
                  <c:v>71</c:v>
                </c:pt>
                <c:pt idx="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58-4D9F-8065-062B934BCA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41218944"/>
        <c:axId val="141221888"/>
        <c:axId val="0"/>
      </c:bar3DChart>
      <c:catAx>
        <c:axId val="14121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1221888"/>
        <c:crosses val="autoZero"/>
        <c:auto val="1"/>
        <c:lblAlgn val="ctr"/>
        <c:lblOffset val="100"/>
        <c:noMultiLvlLbl val="0"/>
      </c:catAx>
      <c:valAx>
        <c:axId val="141221888"/>
        <c:scaling>
          <c:orientation val="minMax"/>
          <c:max val="9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1218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451895175488948E-2"/>
                  <c:y val="0.122359367477687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89-48F4-B9E9-EADCBC4FD909}"/>
                </c:ext>
              </c:extLst>
            </c:dLbl>
            <c:dLbl>
              <c:idx val="1"/>
              <c:layout>
                <c:manualLayout>
                  <c:x val="2.2419825292481571E-2"/>
                  <c:y val="0.141648705699366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89-48F4-B9E9-EADCBC4FD909}"/>
                </c:ext>
              </c:extLst>
            </c:dLbl>
            <c:dLbl>
              <c:idx val="2"/>
              <c:layout>
                <c:manualLayout>
                  <c:x val="2.3914480311980402E-2"/>
                  <c:y val="0.1368070214420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89-48F4-B9E9-EADCBC4FD909}"/>
                </c:ext>
              </c:extLst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89-48F4-B9E9-EADCBC4FD9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</c:v>
                </c:pt>
                <c:pt idx="1">
                  <c:v>66.099999999999994</c:v>
                </c:pt>
                <c:pt idx="2">
                  <c:v>65.5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89-48F4-B9E9-EADCBC4FD9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1229440"/>
        <c:axId val="141256960"/>
        <c:axId val="0"/>
      </c:bar3DChart>
      <c:catAx>
        <c:axId val="141229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256960"/>
        <c:crosses val="autoZero"/>
        <c:auto val="1"/>
        <c:lblAlgn val="ctr"/>
        <c:lblOffset val="100"/>
        <c:noMultiLvlLbl val="0"/>
      </c:catAx>
      <c:valAx>
        <c:axId val="1412569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1229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Физика </a:t>
            </a:r>
          </a:p>
        </c:rich>
      </c:tx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562307891715736E-2"/>
                  <c:y val="-0.224927381805274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B0-4B56-9BDA-8AA922F821B3}"/>
                </c:ext>
              </c:extLst>
            </c:dLbl>
            <c:dLbl>
              <c:idx val="1"/>
              <c:layout>
                <c:manualLayout>
                  <c:x val="2.7721593025611595E-2"/>
                  <c:y val="-0.159248385431632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B0-4B56-9BDA-8AA922F821B3}"/>
                </c:ext>
              </c:extLst>
            </c:dLbl>
            <c:dLbl>
              <c:idx val="2"/>
              <c:layout>
                <c:manualLayout>
                  <c:x val="1.1658018390113517E-2"/>
                  <c:y val="-0.20537361638609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B0-4B56-9BDA-8AA922F821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59</c:v>
                </c:pt>
                <c:pt idx="1">
                  <c:v>45</c:v>
                </c:pt>
                <c:pt idx="2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B0-4B56-9BDA-8AA922F821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41277056"/>
        <c:axId val="141292288"/>
        <c:axId val="0"/>
      </c:bar3DChart>
      <c:catAx>
        <c:axId val="14127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292288"/>
        <c:crosses val="autoZero"/>
        <c:auto val="1"/>
        <c:lblAlgn val="ctr"/>
        <c:lblOffset val="100"/>
        <c:noMultiLvlLbl val="0"/>
      </c:catAx>
      <c:valAx>
        <c:axId val="141292288"/>
        <c:scaling>
          <c:orientation val="minMax"/>
          <c:max val="100"/>
          <c:min val="3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27705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75000"/>
      </a:schemeClr>
    </a:solidFill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7"/>
    </mc:Choice>
    <mc:Fallback>
      <c:style val="47"/>
    </mc:Fallback>
  </mc:AlternateContent>
  <c:chart>
    <c:title>
      <c:tx>
        <c:rich>
          <a:bodyPr/>
          <a:lstStyle/>
          <a:p>
            <a: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403752240089236E-2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28-4D5F-AD38-5DD68BFBC9AD}"/>
                </c:ext>
              </c:extLst>
            </c:dLbl>
            <c:dLbl>
              <c:idx val="1"/>
              <c:layout>
                <c:manualLayout>
                  <c:x val="1.5336460200074387E-2"/>
                  <c:y val="-3.9893054210907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28-4D5F-AD38-5DD68BFBC9AD}"/>
                </c:ext>
              </c:extLst>
            </c:dLbl>
            <c:dLbl>
              <c:idx val="2"/>
              <c:layout>
                <c:manualLayout>
                  <c:x val="1.9937398260096703E-2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28-4D5F-AD38-5DD68BFBC9AD}"/>
                </c:ext>
              </c:extLst>
            </c:dLbl>
            <c:dLbl>
              <c:idx val="3"/>
              <c:layout>
                <c:manualLayout>
                  <c:x val="9.2018761200446334E-3"/>
                  <c:y val="-2.7295247617989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28-4D5F-AD38-5DD68BFBC9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</c:v>
                </c:pt>
                <c:pt idx="1">
                  <c:v>53.9</c:v>
                </c:pt>
                <c:pt idx="2">
                  <c:v>56.7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28-4D5F-AD38-5DD68BFBC9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1353344"/>
        <c:axId val="141356032"/>
        <c:axId val="0"/>
      </c:bar3DChart>
      <c:catAx>
        <c:axId val="141353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356032"/>
        <c:crosses val="autoZero"/>
        <c:auto val="1"/>
        <c:lblAlgn val="ctr"/>
        <c:lblOffset val="100"/>
        <c:noMultiLvlLbl val="0"/>
      </c:catAx>
      <c:valAx>
        <c:axId val="141356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1353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</a:t>
            </a: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3370576669932295"/>
          <c:y val="3.4110337751988205E-2"/>
        </c:manualLayout>
      </c:layout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428605575811439E-2"/>
          <c:y val="3.0331678397599326E-2"/>
          <c:w val="0.91454669728783899"/>
          <c:h val="0.866749468816397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Английский язык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033572027350496E-2"/>
                  <c:y val="-0.1549215023726167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B8-4B86-947B-9E375F80D915}"/>
                </c:ext>
              </c:extLst>
            </c:dLbl>
            <c:dLbl>
              <c:idx val="1"/>
              <c:layout>
                <c:manualLayout>
                  <c:x val="2.8492625398524807E-2"/>
                  <c:y val="-0.26766204641481595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B8-4B86-947B-9E375F80D915}"/>
                </c:ext>
              </c:extLst>
            </c:dLbl>
            <c:dLbl>
              <c:idx val="2"/>
              <c:layout>
                <c:manualLayout>
                  <c:x val="3.223729911042432E-2"/>
                  <c:y val="-8.5614514469077654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B8-4B86-947B-9E375F80D9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</c:v>
                </c:pt>
                <c:pt idx="1">
                  <c:v>88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B8-4B86-947B-9E375F80D9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41423744"/>
        <c:axId val="141425280"/>
        <c:axId val="0"/>
      </c:bar3DChart>
      <c:catAx>
        <c:axId val="14142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425280"/>
        <c:crosses val="autoZero"/>
        <c:auto val="1"/>
        <c:lblAlgn val="ctr"/>
        <c:lblOffset val="100"/>
        <c:noMultiLvlLbl val="0"/>
      </c:catAx>
      <c:valAx>
        <c:axId val="141425280"/>
        <c:scaling>
          <c:orientation val="minMax"/>
          <c:max val="8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423744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</a:t>
            </a: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148596974505209E-3"/>
                  <c:y val="-4.0544664896748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AE-4669-B429-6915E87C837D}"/>
                </c:ext>
              </c:extLst>
            </c:dLbl>
            <c:dLbl>
              <c:idx val="1"/>
              <c:layout>
                <c:manualLayout>
                  <c:x val="1.5074298487252603E-2"/>
                  <c:y val="-3.6490198407073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AE-4669-B429-6915E87C837D}"/>
                </c:ext>
              </c:extLst>
            </c:dLbl>
            <c:dLbl>
              <c:idx val="2"/>
              <c:layout>
                <c:manualLayout>
                  <c:x val="9.0445790923515627E-3"/>
                  <c:y val="-4.459913138642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AE-4669-B429-6915E87C837D}"/>
                </c:ext>
              </c:extLst>
            </c:dLbl>
            <c:dLbl>
              <c:idx val="3"/>
              <c:layout>
                <c:manualLayout>
                  <c:x val="1.8089158184703125E-2"/>
                  <c:y val="-4.2571898141585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AE-4669-B429-6915E87C8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</c:v>
                </c:pt>
                <c:pt idx="1">
                  <c:v>70.8</c:v>
                </c:pt>
                <c:pt idx="2">
                  <c:v>69.400000000000006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AE-4669-B429-6915E87C83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1942016"/>
        <c:axId val="64709760"/>
        <c:axId val="0"/>
      </c:bar3DChart>
      <c:catAx>
        <c:axId val="619420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4709760"/>
        <c:crosses val="autoZero"/>
        <c:auto val="1"/>
        <c:lblAlgn val="ctr"/>
        <c:lblOffset val="100"/>
        <c:noMultiLvlLbl val="0"/>
      </c:catAx>
      <c:valAx>
        <c:axId val="64709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1942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441205214486526E-2"/>
                  <c:y val="-2.3266534598608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60-4D8D-9E11-BCF570ADDDCA}"/>
                </c:ext>
              </c:extLst>
            </c:dLbl>
            <c:dLbl>
              <c:idx val="1"/>
              <c:layout>
                <c:manualLayout>
                  <c:x val="1.7935860233985357E-2"/>
                  <c:y val="-3.484262931824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60-4D8D-9E11-BCF570ADDDCA}"/>
                </c:ext>
              </c:extLst>
            </c:dLbl>
            <c:dLbl>
              <c:idx val="2"/>
              <c:layout>
                <c:manualLayout>
                  <c:x val="1.3451895175488976E-2"/>
                  <c:y val="-3.3118073460813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60-4D8D-9E11-BCF570ADDDCA}"/>
                </c:ext>
              </c:extLst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60-4D8D-9E11-BCF570ADD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</c:v>
                </c:pt>
                <c:pt idx="1">
                  <c:v>63.4</c:v>
                </c:pt>
                <c:pt idx="2">
                  <c:v>63.1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60-4D8D-9E11-BCF570ADDD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1445376"/>
        <c:axId val="141456512"/>
        <c:axId val="0"/>
      </c:bar3DChart>
      <c:catAx>
        <c:axId val="141445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456512"/>
        <c:crosses val="autoZero"/>
        <c:auto val="1"/>
        <c:lblAlgn val="ctr"/>
        <c:lblOffset val="100"/>
        <c:noMultiLvlLbl val="0"/>
      </c:catAx>
      <c:valAx>
        <c:axId val="141456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1445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</a:p>
        </c:rich>
      </c:tx>
      <c:layout>
        <c:manualLayout>
          <c:xMode val="edge"/>
          <c:yMode val="edge"/>
          <c:x val="0.33370576669932295"/>
          <c:y val="3.4110337751988205E-2"/>
        </c:manualLayout>
      </c:layout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428605575811439E-2"/>
          <c:y val="3.0331678397599326E-2"/>
          <c:w val="0.91454669728783899"/>
          <c:h val="0.866749468816397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Информатика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033572027350496E-2"/>
                  <c:y val="-0.26499730669000227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5B-4920-86D4-6B8E29E28777}"/>
                </c:ext>
              </c:extLst>
            </c:dLbl>
            <c:dLbl>
              <c:idx val="1"/>
              <c:layout>
                <c:manualLayout>
                  <c:x val="2.8492485122304033E-2"/>
                  <c:y val="-1.2856943828275324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5B-4920-86D4-6B8E29E28777}"/>
                </c:ext>
              </c:extLst>
            </c:dLbl>
            <c:dLbl>
              <c:idx val="2"/>
              <c:layout>
                <c:manualLayout>
                  <c:x val="3.223729911042432E-2"/>
                  <c:y val="-0.23034397324538394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B-4920-86D4-6B8E29E287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79</c:v>
                </c:pt>
                <c:pt idx="1">
                  <c:v>50</c:v>
                </c:pt>
                <c:pt idx="2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5B-4920-86D4-6B8E29E287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41532160"/>
        <c:axId val="141533952"/>
        <c:axId val="0"/>
      </c:bar3DChart>
      <c:catAx>
        <c:axId val="14153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533952"/>
        <c:crosses val="autoZero"/>
        <c:auto val="1"/>
        <c:lblAlgn val="ctr"/>
        <c:lblOffset val="100"/>
        <c:noMultiLvlLbl val="0"/>
      </c:catAx>
      <c:valAx>
        <c:axId val="141533952"/>
        <c:scaling>
          <c:orientation val="minMax"/>
          <c:max val="8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532160"/>
        <c:crosses val="autoZero"/>
        <c:crossBetween val="between"/>
      </c:valAx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3914480311980402E-2"/>
                  <c:y val="-4.60796563729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DC-4265-9AE1-3B68CAB0004C}"/>
                </c:ext>
              </c:extLst>
            </c:dLbl>
            <c:dLbl>
              <c:idx val="1"/>
              <c:layout>
                <c:manualLayout>
                  <c:x val="2.6903790350978007E-2"/>
                  <c:y val="-4.8585691055972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DC-4265-9AE1-3B68CAB0004C}"/>
                </c:ext>
              </c:extLst>
            </c:dLbl>
            <c:dLbl>
              <c:idx val="2"/>
              <c:layout>
                <c:manualLayout>
                  <c:x val="2.0925170272982851E-2"/>
                  <c:y val="-3.0827563171191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DC-4265-9AE1-3B68CAB0004C}"/>
                </c:ext>
              </c:extLst>
            </c:dLbl>
            <c:dLbl>
              <c:idx val="3"/>
              <c:layout>
                <c:manualLayout>
                  <c:x val="1.6441205214486415E-2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DC-4265-9AE1-3B68CAB000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</c:v>
                </c:pt>
                <c:pt idx="1">
                  <c:v>60.3</c:v>
                </c:pt>
                <c:pt idx="2">
                  <c:v>58.5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DC-4265-9AE1-3B68CAB000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1599104"/>
        <c:axId val="141601792"/>
        <c:axId val="0"/>
      </c:bar3DChart>
      <c:catAx>
        <c:axId val="1415991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601792"/>
        <c:crosses val="autoZero"/>
        <c:auto val="1"/>
        <c:lblAlgn val="ctr"/>
        <c:lblOffset val="100"/>
        <c:noMultiLvlLbl val="0"/>
      </c:catAx>
      <c:valAx>
        <c:axId val="141601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1599104"/>
        <c:crosses val="autoZero"/>
        <c:crossBetween val="between"/>
      </c:valAx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1"/>
    </mc:Choice>
    <mc:Fallback>
      <c:style val="41"/>
    </mc:Fallback>
  </mc:AlternateContent>
  <c:chart>
    <c:title>
      <c:tx>
        <c:rich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Математика (профильный</a:t>
            </a:r>
            <a:r>
              <a:rPr lang="ru-RU" sz="2400" b="1" baseline="0" dirty="0">
                <a:latin typeface="Times New Roman" pitchFamily="18" charset="0"/>
                <a:cs typeface="Times New Roman" pitchFamily="18" charset="0"/>
              </a:rPr>
              <a:t> уровень)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История.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531876726340753E-2"/>
                  <c:y val="-9.7121491920951875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3D-4D81-B5AC-B032E80AA09D}"/>
                </c:ext>
              </c:extLst>
            </c:dLbl>
            <c:dLbl>
              <c:idx val="1"/>
              <c:layout>
                <c:manualLayout>
                  <c:x val="3.4585477092583583E-2"/>
                  <c:y val="-1.5055915196414412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3D-4D81-B5AC-B032E80AA09D}"/>
                </c:ext>
              </c:extLst>
            </c:dLbl>
            <c:dLbl>
              <c:idx val="2"/>
              <c:layout>
                <c:manualLayout>
                  <c:x val="3.4517117829819678E-2"/>
                  <c:y val="-6.2374675171593404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3D-4D81-B5AC-B032E80AA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73</c:v>
                </c:pt>
                <c:pt idx="1">
                  <c:v>56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3D-4D81-B5AC-B032E80AA0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5311488"/>
        <c:axId val="65313024"/>
        <c:axId val="0"/>
      </c:bar3DChart>
      <c:catAx>
        <c:axId val="653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313024"/>
        <c:crosses val="autoZero"/>
        <c:auto val="1"/>
        <c:lblAlgn val="ctr"/>
        <c:lblOffset val="100"/>
        <c:noMultiLvlLbl val="0"/>
      </c:catAx>
      <c:valAx>
        <c:axId val="65313024"/>
        <c:scaling>
          <c:orientation val="minMax"/>
          <c:max val="100"/>
          <c:min val="3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53114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1"/>
    </mc:Choice>
    <mc:Fallback>
      <c:style val="41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рофильный уровень)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566868638527343E-2"/>
                  <c:y val="0.115552294955732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05-489E-9788-628C26DD6D8D}"/>
                </c:ext>
              </c:extLst>
            </c:dLbl>
            <c:dLbl>
              <c:idx val="1"/>
              <c:layout>
                <c:manualLayout>
                  <c:x val="1.6581728335977864E-2"/>
                  <c:y val="0.135824627404107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05-489E-9788-628C26DD6D8D}"/>
                </c:ext>
              </c:extLst>
            </c:dLbl>
            <c:dLbl>
              <c:idx val="2"/>
              <c:layout>
                <c:manualLayout>
                  <c:x val="2.2611447730878906E-2"/>
                  <c:y val="0.15001526011796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05-489E-9788-628C26DD6D8D}"/>
                </c:ext>
              </c:extLst>
            </c:dLbl>
            <c:dLbl>
              <c:idx val="3"/>
              <c:layout>
                <c:manualLayout>
                  <c:x val="1.0552008941076822E-2"/>
                  <c:y val="0.21691395719760384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05-489E-9788-628C26DD6D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</c:v>
                </c:pt>
                <c:pt idx="1">
                  <c:v>59.9</c:v>
                </c:pt>
                <c:pt idx="2">
                  <c:v>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05-489E-9788-628C26DD6D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6137472"/>
        <c:axId val="66151552"/>
        <c:axId val="0"/>
      </c:bar3DChart>
      <c:catAx>
        <c:axId val="66137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6151552"/>
        <c:crosses val="autoZero"/>
        <c:auto val="1"/>
        <c:lblAlgn val="ctr"/>
        <c:lblOffset val="100"/>
        <c:noMultiLvlLbl val="0"/>
      </c:catAx>
      <c:valAx>
        <c:axId val="66151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6137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6"/>
          <c:dLbls>
            <c:dLbl>
              <c:idx val="0"/>
              <c:layout>
                <c:manualLayout>
                  <c:x val="-3.7448782443861184E-2"/>
                  <c:y val="-5.8038035220349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BA-4144-893B-373BFC43CB19}"/>
                </c:ext>
              </c:extLst>
            </c:dLbl>
            <c:dLbl>
              <c:idx val="1"/>
              <c:layout>
                <c:manualLayout>
                  <c:x val="1.699475065616798E-3"/>
                  <c:y val="-5.4790549547135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BA-4144-893B-373BFC43CB19}"/>
                </c:ext>
              </c:extLst>
            </c:dLbl>
            <c:dLbl>
              <c:idx val="2"/>
              <c:layout>
                <c:manualLayout>
                  <c:x val="1.7671575775250316E-3"/>
                  <c:y val="-5.8445462324813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BA-4144-893B-373BFC43CB19}"/>
                </c:ext>
              </c:extLst>
            </c:dLbl>
            <c:dLbl>
              <c:idx val="3"/>
              <c:layout>
                <c:manualLayout>
                  <c:x val="-1.249331680762127E-3"/>
                  <c:y val="1.7961481346621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BA-4144-893B-373BFC43CB19}"/>
                </c:ext>
              </c:extLst>
            </c:dLbl>
            <c:dLbl>
              <c:idx val="4"/>
              <c:layout>
                <c:manualLayout>
                  <c:x val="4.4753086419753084E-2"/>
                  <c:y val="2.7118427614189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BA-4144-893B-373BFC43CB19}"/>
                </c:ext>
              </c:extLst>
            </c:dLbl>
            <c:dLbl>
              <c:idx val="5"/>
              <c:layout>
                <c:manualLayout>
                  <c:x val="-1.0133542334985904E-3"/>
                  <c:y val="-2.8118656736698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BA-4144-893B-373BFC43CB19}"/>
                </c:ext>
              </c:extLst>
            </c:dLbl>
            <c:dLbl>
              <c:idx val="6"/>
              <c:layout>
                <c:manualLayout>
                  <c:x val="-2.8254107125498204E-3"/>
                  <c:y val="-9.5730345122131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BA-4144-893B-373BFC43CB19}"/>
                </c:ext>
              </c:extLst>
            </c:dLbl>
            <c:dLbl>
              <c:idx val="7"/>
              <c:layout>
                <c:manualLayout>
                  <c:x val="1.9029235928842227E-2"/>
                  <c:y val="-0.123417049587016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BA-4144-893B-373BFC43CB19}"/>
                </c:ext>
              </c:extLst>
            </c:dLbl>
            <c:dLbl>
              <c:idx val="8"/>
              <c:layout>
                <c:manualLayout>
                  <c:x val="8.2138135510838928E-2"/>
                  <c:y val="-2.864694209828935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C6BA-4144-893B-373BFC43CB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Математика проф.</c:v>
                </c:pt>
                <c:pt idx="1">
                  <c:v>Биология </c:v>
                </c:pt>
                <c:pt idx="2">
                  <c:v>История</c:v>
                </c:pt>
                <c:pt idx="3">
                  <c:v>Химия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Информатика</c:v>
                </c:pt>
                <c:pt idx="7">
                  <c:v>Литература </c:v>
                </c:pt>
                <c:pt idx="8">
                  <c:v>Англ. Язык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0.24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0.19</c:v>
                </c:pt>
                <c:pt idx="4">
                  <c:v>0.56999999999999995</c:v>
                </c:pt>
                <c:pt idx="5">
                  <c:v>0.05</c:v>
                </c:pt>
                <c:pt idx="6">
                  <c:v>0.05</c:v>
                </c:pt>
                <c:pt idx="7">
                  <c:v>0.19</c:v>
                </c:pt>
                <c:pt idx="8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BA-4144-893B-373BFC43C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ЕГЭ-2023.Предметы по выбору.</a:t>
            </a:r>
          </a:p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</a:t>
            </a: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балл.</a:t>
            </a:r>
          </a:p>
        </c:rich>
      </c:tx>
      <c:layout>
        <c:manualLayout>
          <c:xMode val="edge"/>
          <c:yMode val="edge"/>
          <c:x val="0.278770827265439"/>
          <c:y val="3.83810235076761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043043265462997E-2"/>
          <c:y val="0.15805565499580979"/>
          <c:w val="0.94991484930102865"/>
          <c:h val="0.64450349138161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ЕГЭ-2013.Предметы по выбору.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История</c:v>
                </c:pt>
                <c:pt idx="1">
                  <c:v>Обществознание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Математика проф.</c:v>
                </c:pt>
                <c:pt idx="5">
                  <c:v>Литература</c:v>
                </c:pt>
                <c:pt idx="6">
                  <c:v>Физика</c:v>
                </c:pt>
                <c:pt idx="7">
                  <c:v>Английский язык</c:v>
                </c:pt>
                <c:pt idx="8">
                  <c:v>Информатика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54</c:v>
                </c:pt>
                <c:pt idx="1">
                  <c:v>66</c:v>
                </c:pt>
                <c:pt idx="2">
                  <c:v>55</c:v>
                </c:pt>
                <c:pt idx="3">
                  <c:v>73</c:v>
                </c:pt>
                <c:pt idx="4">
                  <c:v>63</c:v>
                </c:pt>
                <c:pt idx="5">
                  <c:v>72</c:v>
                </c:pt>
                <c:pt idx="6">
                  <c:v>56</c:v>
                </c:pt>
                <c:pt idx="7">
                  <c:v>62</c:v>
                </c:pt>
                <c:pt idx="8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4B-4BD3-94D7-8A9169D4CF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2362240"/>
        <c:axId val="132364928"/>
        <c:axId val="63750144"/>
      </c:bar3DChart>
      <c:catAx>
        <c:axId val="132362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364928"/>
        <c:crosses val="autoZero"/>
        <c:auto val="1"/>
        <c:lblAlgn val="ctr"/>
        <c:lblOffset val="100"/>
        <c:noMultiLvlLbl val="0"/>
      </c:catAx>
      <c:valAx>
        <c:axId val="1323649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2362240"/>
        <c:crosses val="autoZero"/>
        <c:crossBetween val="between"/>
      </c:valAx>
      <c:serAx>
        <c:axId val="63750144"/>
        <c:scaling>
          <c:orientation val="minMax"/>
        </c:scaling>
        <c:delete val="1"/>
        <c:axPos val="b"/>
        <c:majorTickMark val="out"/>
        <c:minorTickMark val="none"/>
        <c:tickLblPos val="nextTo"/>
        <c:crossAx val="132364928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</c:rich>
      </c:tx>
      <c:layout>
        <c:manualLayout>
          <c:xMode val="edge"/>
          <c:yMode val="edge"/>
          <c:x val="0.49404148697282796"/>
          <c:y val="2.3918133648526577E-2"/>
        </c:manualLayout>
      </c:layout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025193609239829E-2"/>
          <c:y val="2.0139474294137701E-2"/>
          <c:w val="0.91454669728783899"/>
          <c:h val="0.866749468816397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История.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72262004558416E-2"/>
                  <c:y val="-0.11619128728661376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E8-4724-8702-D479B47687DA}"/>
                </c:ext>
              </c:extLst>
            </c:dLbl>
            <c:dLbl>
              <c:idx val="1"/>
              <c:layout>
                <c:manualLayout>
                  <c:x val="3.9181673416758406E-2"/>
                  <c:y val="-0.18408597276643063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E8-4724-8702-D479B47687DA}"/>
                </c:ext>
              </c:extLst>
            </c:dLbl>
            <c:dLbl>
              <c:idx val="2"/>
              <c:layout>
                <c:manualLayout>
                  <c:x val="3.223729911042432E-2"/>
                  <c:y val="-5.0961020517308053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E8-4724-8702-D479B47687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</c:v>
                </c:pt>
                <c:pt idx="1">
                  <c:v>68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E8-4724-8702-D479B47687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33785472"/>
        <c:axId val="133787008"/>
        <c:axId val="0"/>
      </c:bar3DChart>
      <c:catAx>
        <c:axId val="13378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787008"/>
        <c:crosses val="autoZero"/>
        <c:auto val="1"/>
        <c:lblAlgn val="ctr"/>
        <c:lblOffset val="100"/>
        <c:noMultiLvlLbl val="0"/>
      </c:catAx>
      <c:valAx>
        <c:axId val="133787008"/>
        <c:scaling>
          <c:orientation val="minMax"/>
          <c:max val="80"/>
          <c:min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3785472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2">
        <a:lumMod val="40000"/>
        <a:lumOff val="60000"/>
      </a:schemeClr>
    </a:solidFill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7"/>
    </mc:Choice>
    <mc:Fallback>
      <c:style val="47"/>
    </mc:Fallback>
  </mc:AlternateContent>
  <c:chart>
    <c:title>
      <c:tx>
        <c:rich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02814180066949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A0-429F-91B9-D7710C09F8C2}"/>
                </c:ext>
              </c:extLst>
            </c:dLbl>
            <c:dLbl>
              <c:idx val="1"/>
              <c:layout>
                <c:manualLayout>
                  <c:x val="9.2018761200446889E-3"/>
                  <c:y val="-3.5693785346601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A0-429F-91B9-D7710C09F8C2}"/>
                </c:ext>
              </c:extLst>
            </c:dLbl>
            <c:dLbl>
              <c:idx val="2"/>
              <c:layout>
                <c:manualLayout>
                  <c:x val="6.1345840800296429E-3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A0-429F-91B9-D7710C09F8C2}"/>
                </c:ext>
              </c:extLst>
            </c:dLbl>
            <c:dLbl>
              <c:idx val="3"/>
              <c:layout>
                <c:manualLayout>
                  <c:x val="9.2018761200446334E-3"/>
                  <c:y val="-2.7295247617989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A0-429F-91B9-D7710C09F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Средний балл по гимназии</c:v>
                </c:pt>
                <c:pt idx="1">
                  <c:v>Средний балл по Советскому Району</c:v>
                </c:pt>
                <c:pt idx="2">
                  <c:v>Средний балл по Ростову-на-Дону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</c:v>
                </c:pt>
                <c:pt idx="1">
                  <c:v>59.4</c:v>
                </c:pt>
                <c:pt idx="2">
                  <c:v>60.7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A0-429F-91B9-D7710C09F8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3513344"/>
        <c:axId val="63514880"/>
        <c:axId val="0"/>
      </c:bar3DChart>
      <c:catAx>
        <c:axId val="63513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3514880"/>
        <c:crosses val="autoZero"/>
        <c:auto val="1"/>
        <c:lblAlgn val="ctr"/>
        <c:lblOffset val="100"/>
        <c:noMultiLvlLbl val="0"/>
      </c:catAx>
      <c:valAx>
        <c:axId val="63514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513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r>
              <a:rPr lang="ru-RU" sz="24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Обществознание.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257072446495844E-2"/>
                  <c:y val="-2.6660635898336876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C4-433B-A4EA-D037DB75B523}"/>
                </c:ext>
              </c:extLst>
            </c:dLbl>
            <c:dLbl>
              <c:idx val="1"/>
              <c:layout>
                <c:manualLayout>
                  <c:x val="2.7257072446495844E-2"/>
                  <c:y val="-0.17636929230085549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C4-433B-A4EA-D037DB75B523}"/>
                </c:ext>
              </c:extLst>
            </c:dLbl>
            <c:dLbl>
              <c:idx val="2"/>
              <c:layout>
                <c:manualLayout>
                  <c:x val="2.7257072446495844E-2"/>
                  <c:y val="-8.4083196182336326E-2"/>
                </c:manualLayout>
              </c:layout>
              <c:spPr/>
              <c:txPr>
                <a:bodyPr/>
                <a:lstStyle/>
                <a:p>
                  <a:pPr>
                    <a:defRPr sz="3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C4-433B-A4EA-D037DB75B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</c:v>
                </c:pt>
                <c:pt idx="1">
                  <c:v>68</c:v>
                </c:pt>
                <c:pt idx="2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C4-433B-A4EA-D037DB75B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5171456"/>
        <c:axId val="65172992"/>
        <c:axId val="0"/>
      </c:bar3DChart>
      <c:catAx>
        <c:axId val="6517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5172992"/>
        <c:crosses val="autoZero"/>
        <c:auto val="1"/>
        <c:lblAlgn val="ctr"/>
        <c:lblOffset val="100"/>
        <c:noMultiLvlLbl val="0"/>
      </c:catAx>
      <c:valAx>
        <c:axId val="651729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65171456"/>
        <c:crosses val="autoZero"/>
        <c:crossBetween val="between"/>
      </c:valAx>
    </c:plotArea>
    <c:plotVisOnly val="1"/>
    <c:dispBlanksAs val="gap"/>
    <c:showDLblsOverMax val="0"/>
  </c:chart>
  <c:spPr>
    <a:solidFill>
      <a:schemeClr val="bg2">
        <a:lumMod val="50000"/>
      </a:schemeClr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84545-D1DA-4AD7-9F65-FEA7AFDF93D6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6AEA4-815E-4EE3-A694-A7F51633AF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0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6AEA4-815E-4EE3-A694-A7F51633AF7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48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6AEA4-815E-4EE3-A694-A7F51633AF7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6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79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76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2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6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99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87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25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13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90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4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25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E9B6-10F5-4B9C-A2A8-11A02ECBF525}" type="datetimeFigureOut">
              <a:rPr lang="ru-RU" smtClean="0"/>
              <a:t>27.08.2023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DE42-427B-4C09-B037-F11AB6472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0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142" y="1196752"/>
            <a:ext cx="9010678" cy="33547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ГОСУДАРСТВЕННАЯ ИТОГОВАЯ</a:t>
            </a:r>
          </a:p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АТТЕСТАЦИЯ 2023 г.</a:t>
            </a:r>
          </a:p>
          <a:p>
            <a:pPr algn="ctr"/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«Гимназия № 95»</a:t>
            </a:r>
          </a:p>
        </p:txBody>
      </p:sp>
    </p:spTree>
    <p:extLst>
      <p:ext uri="{BB962C8B-B14F-4D97-AF65-F5344CB8AC3E}">
        <p14:creationId xmlns:p14="http://schemas.microsoft.com/office/powerpoint/2010/main" val="3019429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07495734"/>
              </p:ext>
            </p:extLst>
          </p:nvPr>
        </p:nvGraphicFramePr>
        <p:xfrm>
          <a:off x="395536" y="404664"/>
          <a:ext cx="835292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350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28095595"/>
              </p:ext>
            </p:extLst>
          </p:nvPr>
        </p:nvGraphicFramePr>
        <p:xfrm>
          <a:off x="395536" y="332656"/>
          <a:ext cx="842493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639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ЕГЭ-2023. Предметы по выбору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744376"/>
              </p:ext>
            </p:extLst>
          </p:nvPr>
        </p:nvGraphicFramePr>
        <p:xfrm>
          <a:off x="467544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0548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22124569"/>
              </p:ext>
            </p:extLst>
          </p:nvPr>
        </p:nvGraphicFramePr>
        <p:xfrm>
          <a:off x="539552" y="332656"/>
          <a:ext cx="799288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5521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92496296"/>
              </p:ext>
            </p:extLst>
          </p:nvPr>
        </p:nvGraphicFramePr>
        <p:xfrm>
          <a:off x="1259632" y="327140"/>
          <a:ext cx="7128792" cy="623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31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31375125"/>
              </p:ext>
            </p:extLst>
          </p:nvPr>
        </p:nvGraphicFramePr>
        <p:xfrm>
          <a:off x="395536" y="404664"/>
          <a:ext cx="828092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848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25951592"/>
              </p:ext>
            </p:extLst>
          </p:nvPr>
        </p:nvGraphicFramePr>
        <p:xfrm>
          <a:off x="683568" y="260648"/>
          <a:ext cx="7920880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455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08524176"/>
              </p:ext>
            </p:extLst>
          </p:nvPr>
        </p:nvGraphicFramePr>
        <p:xfrm>
          <a:off x="395536" y="260648"/>
          <a:ext cx="8568952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0140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00148445"/>
              </p:ext>
            </p:extLst>
          </p:nvPr>
        </p:nvGraphicFramePr>
        <p:xfrm>
          <a:off x="899592" y="476672"/>
          <a:ext cx="7344816" cy="61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2972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84729496"/>
              </p:ext>
            </p:extLst>
          </p:nvPr>
        </p:nvGraphicFramePr>
        <p:xfrm>
          <a:off x="395536" y="1052736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6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государственный экзамен </a:t>
            </a:r>
            <a:b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г.</a:t>
            </a:r>
          </a:p>
        </p:txBody>
      </p:sp>
    </p:spTree>
    <p:extLst>
      <p:ext uri="{BB962C8B-B14F-4D97-AF65-F5344CB8AC3E}">
        <p14:creationId xmlns:p14="http://schemas.microsoft.com/office/powerpoint/2010/main" val="1083186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17261311"/>
              </p:ext>
            </p:extLst>
          </p:nvPr>
        </p:nvGraphicFramePr>
        <p:xfrm>
          <a:off x="899592" y="476672"/>
          <a:ext cx="7344816" cy="61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9944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78798023"/>
              </p:ext>
            </p:extLst>
          </p:nvPr>
        </p:nvGraphicFramePr>
        <p:xfrm>
          <a:off x="395536" y="1052736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48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342216092"/>
              </p:ext>
            </p:extLst>
          </p:nvPr>
        </p:nvGraphicFramePr>
        <p:xfrm>
          <a:off x="899592" y="476672"/>
          <a:ext cx="7344816" cy="61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1071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76750864"/>
              </p:ext>
            </p:extLst>
          </p:nvPr>
        </p:nvGraphicFramePr>
        <p:xfrm>
          <a:off x="395536" y="1052736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</a:t>
            </a:r>
          </a:p>
        </p:txBody>
      </p:sp>
    </p:spTree>
    <p:extLst>
      <p:ext uri="{BB962C8B-B14F-4D97-AF65-F5344CB8AC3E}">
        <p14:creationId xmlns:p14="http://schemas.microsoft.com/office/powerpoint/2010/main" val="2388056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68276526"/>
              </p:ext>
            </p:extLst>
          </p:nvPr>
        </p:nvGraphicFramePr>
        <p:xfrm>
          <a:off x="899592" y="476672"/>
          <a:ext cx="7344816" cy="61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3533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771135657"/>
              </p:ext>
            </p:extLst>
          </p:nvPr>
        </p:nvGraphicFramePr>
        <p:xfrm>
          <a:off x="395536" y="404664"/>
          <a:ext cx="828092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3125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25700791"/>
              </p:ext>
            </p:extLst>
          </p:nvPr>
        </p:nvGraphicFramePr>
        <p:xfrm>
          <a:off x="1259632" y="327140"/>
          <a:ext cx="7128792" cy="623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16868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2368681"/>
              </p:ext>
            </p:extLst>
          </p:nvPr>
        </p:nvGraphicFramePr>
        <p:xfrm>
          <a:off x="395536" y="908720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 </a:t>
            </a:r>
          </a:p>
        </p:txBody>
      </p:sp>
    </p:spTree>
    <p:extLst>
      <p:ext uri="{BB962C8B-B14F-4D97-AF65-F5344CB8AC3E}">
        <p14:creationId xmlns:p14="http://schemas.microsoft.com/office/powerpoint/2010/main" val="4162448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62432919"/>
              </p:ext>
            </p:extLst>
          </p:nvPr>
        </p:nvGraphicFramePr>
        <p:xfrm>
          <a:off x="1259632" y="327140"/>
          <a:ext cx="7128792" cy="623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6832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28604097"/>
              </p:ext>
            </p:extLst>
          </p:nvPr>
        </p:nvGraphicFramePr>
        <p:xfrm>
          <a:off x="395536" y="908720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</a:t>
            </a:r>
          </a:p>
        </p:txBody>
      </p:sp>
    </p:spTree>
    <p:extLst>
      <p:ext uri="{BB962C8B-B14F-4D97-AF65-F5344CB8AC3E}">
        <p14:creationId xmlns:p14="http://schemas.microsoft.com/office/powerpoint/2010/main" val="264675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+mn-lt"/>
              </a:rPr>
              <a:t>Русский язык. ОГЭ -2023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52844"/>
              </p:ext>
            </p:extLst>
          </p:nvPr>
        </p:nvGraphicFramePr>
        <p:xfrm>
          <a:off x="457200" y="1600200"/>
          <a:ext cx="7571184" cy="36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8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4500">
                <a:tc>
                  <a:txBody>
                    <a:bodyPr/>
                    <a:lstStyle/>
                    <a:p>
                      <a:r>
                        <a:rPr lang="ru-RU" sz="2400" dirty="0"/>
                        <a:t>Количество сдававших  экзамен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Средний балл по гимназии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Средний балл по Ростову-на-Дону</a:t>
                      </a: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450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/>
                        <a:t>      </a:t>
                      </a:r>
                    </a:p>
                    <a:p>
                      <a:pPr algn="ctr"/>
                      <a:r>
                        <a:rPr lang="ru-RU" sz="3600" b="1" dirty="0"/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/>
                        <a:t>4,16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02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9445" y="1412776"/>
            <a:ext cx="8424936" cy="3168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Спасибо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79019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+mn-lt"/>
              </a:rPr>
              <a:t>Математика. ОГЭ-2023</a:t>
            </a:r>
            <a:br>
              <a:rPr lang="ru-RU" b="1" dirty="0">
                <a:latin typeface="+mn-lt"/>
              </a:rPr>
            </a:br>
            <a:endParaRPr lang="ru-RU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230253"/>
              </p:ext>
            </p:extLst>
          </p:nvPr>
        </p:nvGraphicFramePr>
        <p:xfrm>
          <a:off x="755577" y="1628800"/>
          <a:ext cx="7488832" cy="3340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6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6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70484">
                <a:tc>
                  <a:txBody>
                    <a:bodyPr/>
                    <a:lstStyle/>
                    <a:p>
                      <a:r>
                        <a:rPr lang="ru-RU" sz="2000" dirty="0"/>
                        <a:t>Количество сдававших  экзамен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Средний балл по гимназии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Средний балл по Ростову-на-Дону</a:t>
                      </a: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0484"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/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>
                          <a:solidFill>
                            <a:srgbClr val="FF0000"/>
                          </a:solidFill>
                        </a:rPr>
                        <a:t>3,54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/>
                        <a:t>3,56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18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+mn-lt"/>
              </a:rPr>
              <a:t>Результаты ОГЭ-2023.Предметы по выбору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8358"/>
              </p:ext>
            </p:extLst>
          </p:nvPr>
        </p:nvGraphicFramePr>
        <p:xfrm>
          <a:off x="457200" y="1052511"/>
          <a:ext cx="8229600" cy="554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448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Ростов-на-Дону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Советский 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Гимназия № 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История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3,93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3,82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Обществознание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3,73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3,77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4,07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Литература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3,97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3,92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Английский язык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4,47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4,56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4,8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Физика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3,84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3,91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3,4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Химия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4,31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4,16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Биология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3,9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3,76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3,6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География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4,47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3,95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4,1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4484">
                <a:tc>
                  <a:txBody>
                    <a:bodyPr/>
                    <a:lstStyle/>
                    <a:p>
                      <a:r>
                        <a:rPr lang="ru-RU" sz="1800" b="1" dirty="0"/>
                        <a:t>Информатика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3,74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3,67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3,6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44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536504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7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Единый государственный </a:t>
            </a:r>
            <a:br>
              <a:rPr lang="ru-RU" sz="67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7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 </a:t>
            </a:r>
            <a:b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г.</a:t>
            </a:r>
            <a:b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br>
              <a:rPr lang="ru-RU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b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579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79965258"/>
              </p:ext>
            </p:extLst>
          </p:nvPr>
        </p:nvGraphicFramePr>
        <p:xfrm>
          <a:off x="395536" y="332656"/>
          <a:ext cx="835292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60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792254241"/>
              </p:ext>
            </p:extLst>
          </p:nvPr>
        </p:nvGraphicFramePr>
        <p:xfrm>
          <a:off x="395536" y="332656"/>
          <a:ext cx="842493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52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+mn-lt"/>
              </a:rPr>
              <a:t>Математика. Базовый уровень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6400800" cy="103252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649623"/>
              </p:ext>
            </p:extLst>
          </p:nvPr>
        </p:nvGraphicFramePr>
        <p:xfrm>
          <a:off x="827584" y="2636912"/>
          <a:ext cx="7416825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Количество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Количество сдававших ЕГЭ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Средний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/>
                        <a:t>22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/>
                        <a:t>21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/>
                    </a:p>
                    <a:p>
                      <a:pPr algn="ctr"/>
                      <a:r>
                        <a:rPr lang="ru-RU" sz="3600" b="1" dirty="0">
                          <a:solidFill>
                            <a:srgbClr val="FF0000"/>
                          </a:solidFill>
                        </a:rPr>
                        <a:t>4,4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83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2541</TotalTime>
  <Words>258</Words>
  <Application>Microsoft Office PowerPoint</Application>
  <PresentationFormat>Экран (4:3)</PresentationFormat>
  <Paragraphs>173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Тема Office</vt:lpstr>
      <vt:lpstr>Презентация PowerPoint</vt:lpstr>
      <vt:lpstr>Основной государственный экзамен  2023 г.</vt:lpstr>
      <vt:lpstr>Русский язык. ОГЭ -2023</vt:lpstr>
      <vt:lpstr>Математика. ОГЭ-2023 </vt:lpstr>
      <vt:lpstr>Результаты ОГЭ-2023.Предметы по выбору</vt:lpstr>
      <vt:lpstr>Единый государственный  экзамен   2023 г.   </vt:lpstr>
      <vt:lpstr>Презентация PowerPoint</vt:lpstr>
      <vt:lpstr>Презентация PowerPoint</vt:lpstr>
      <vt:lpstr>Математика. Базовый уровень</vt:lpstr>
      <vt:lpstr>Презентация PowerPoint</vt:lpstr>
      <vt:lpstr>Презентация PowerPoint</vt:lpstr>
      <vt:lpstr>ЕГЭ-2023. Предметы по выбору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БИОЛОГИЯ </vt:lpstr>
      <vt:lpstr>Презентация PowerPoint</vt:lpstr>
      <vt:lpstr>ХИМИЯ </vt:lpstr>
      <vt:lpstr>Презентация PowerPoint</vt:lpstr>
      <vt:lpstr>Литература </vt:lpstr>
      <vt:lpstr>Презентация PowerPoint</vt:lpstr>
      <vt:lpstr>Презентация PowerPoint</vt:lpstr>
      <vt:lpstr>Презентация PowerPoint</vt:lpstr>
      <vt:lpstr>Английский язык </vt:lpstr>
      <vt:lpstr>Презентация PowerPoint</vt:lpstr>
      <vt:lpstr>Информатика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2022</dc:creator>
  <cp:lastModifiedBy>Ольга</cp:lastModifiedBy>
  <cp:revision>190</cp:revision>
  <cp:lastPrinted>2019-08-28T08:56:48Z</cp:lastPrinted>
  <dcterms:created xsi:type="dcterms:W3CDTF">2013-08-26T20:36:33Z</dcterms:created>
  <dcterms:modified xsi:type="dcterms:W3CDTF">2023-08-27T08:58:53Z</dcterms:modified>
</cp:coreProperties>
</file>